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modernComment_109_E4392417.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8"/>
  </p:notesMasterIdLst>
  <p:sldIdLst>
    <p:sldId id="256" r:id="rId5"/>
    <p:sldId id="258" r:id="rId6"/>
    <p:sldId id="269" r:id="rId7"/>
    <p:sldId id="264" r:id="rId8"/>
    <p:sldId id="265" r:id="rId9"/>
    <p:sldId id="266" r:id="rId10"/>
    <p:sldId id="273" r:id="rId11"/>
    <p:sldId id="275" r:id="rId12"/>
    <p:sldId id="272" r:id="rId13"/>
    <p:sldId id="276" r:id="rId14"/>
    <p:sldId id="268" r:id="rId15"/>
    <p:sldId id="274" r:id="rId16"/>
    <p:sldId id="27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ABFC164-2E8F-92C6-2557-7779CB7EF90C}" name="Eline Leising" initials="EL" userId="S::Eline@enviu.org::219986f2-9fea-4634-9593-12595f1b4bb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A9E3E5"/>
    <a:srgbClr val="01B6CC"/>
    <a:srgbClr val="874B96"/>
    <a:srgbClr val="A45DBA"/>
    <a:srgbClr val="A745C4"/>
    <a:srgbClr val="B8B06E"/>
    <a:srgbClr val="4472C4"/>
    <a:srgbClr val="FFFFFF"/>
    <a:srgbClr val="00B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p:restoredTop sz="94699"/>
  </p:normalViewPr>
  <p:slideViewPr>
    <p:cSldViewPr snapToGrid="0">
      <p:cViewPr varScale="1">
        <p:scale>
          <a:sx n="65" d="100"/>
          <a:sy n="65" d="100"/>
        </p:scale>
        <p:origin x="1075"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omments/modernComment_109_E4392417.xml><?xml version="1.0" encoding="utf-8"?>
<p188:cmLst xmlns:a="http://schemas.openxmlformats.org/drawingml/2006/main" xmlns:r="http://schemas.openxmlformats.org/officeDocument/2006/relationships" xmlns:p188="http://schemas.microsoft.com/office/powerpoint/2018/8/main">
  <p188:cm id="{2A9F3DC3-67C0-43B6-ADE2-D0F20A7A212E}" authorId="{9ABFC164-2E8F-92C6-2557-7779CB7EF90C}" status="resolved" created="2024-06-05T09:26:34.963" complete="100000">
    <ac:deMkLst xmlns:ac="http://schemas.microsoft.com/office/drawing/2013/main/command">
      <pc:docMk xmlns:pc="http://schemas.microsoft.com/office/powerpoint/2013/main/command"/>
      <pc:sldMk xmlns:pc="http://schemas.microsoft.com/office/powerpoint/2013/main/command" cId="3828950039" sldId="265"/>
      <ac:picMk id="21" creationId="{FE0B843F-347E-94DB-23B9-387547B6E7A1}"/>
    </ac:deMkLst>
    <p188:txBody>
      <a:bodyPr/>
      <a:lstStyle/>
      <a:p>
        <a:r>
          <a:rPr lang="en-NL"/>
          <a:t>[@Darina Maulana] : can you include a picture of the updated packaging?</a:t>
        </a:r>
      </a:p>
    </p188:txBody>
  </p188:cm>
  <p188:cm id="{60E24969-70E1-4693-82FE-5BA640307332}" authorId="{9ABFC164-2E8F-92C6-2557-7779CB7EF90C}" created="2024-06-05T09:27:19.606">
    <ac:deMkLst xmlns:ac="http://schemas.microsoft.com/office/drawing/2013/main/command">
      <pc:docMk xmlns:pc="http://schemas.microsoft.com/office/powerpoint/2013/main/command"/>
      <pc:sldMk xmlns:pc="http://schemas.microsoft.com/office/powerpoint/2013/main/command" cId="3828950039" sldId="265"/>
      <ac:picMk id="26" creationId="{E00225EF-CA55-AE92-0068-EA9CF67D74B4}"/>
    </ac:deMkLst>
    <p188:txBody>
      <a:bodyPr/>
      <a:lstStyle/>
      <a:p>
        <a:r>
          <a:rPr lang="en-NL"/>
          <a:t>Is this the only SKU for cooking oil? Or did we add another one later on?</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1B14F8-09D3-48E6-8CC0-E65D8441482A}" type="datetimeFigureOut">
              <a:rPr lang="en-ID" smtClean="0"/>
              <a:t>12/11/2024</a:t>
            </a:fld>
            <a:endParaRPr lang="en-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A52B36-8DEC-4ED6-BF7F-264FDBABCB0B}" type="slidenum">
              <a:rPr lang="en-ID" smtClean="0"/>
              <a:t>‹#›</a:t>
            </a:fld>
            <a:endParaRPr lang="en-ID"/>
          </a:p>
        </p:txBody>
      </p:sp>
    </p:spTree>
    <p:extLst>
      <p:ext uri="{BB962C8B-B14F-4D97-AF65-F5344CB8AC3E}">
        <p14:creationId xmlns:p14="http://schemas.microsoft.com/office/powerpoint/2010/main" val="4235675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11/12/2024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11/12/2024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11/12/2024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11/12/2024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11/12/2024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11/12/2024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11/12/2024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png"/><Relationship Id="rId2" Type="http://schemas.microsoft.com/office/2018/10/relationships/comments" Target="../comments/modernComment_109_E439241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hyperlink" Target="https://maps.app.goo.gl/zTHhUpJ3J5AoM7ZX6" TargetMode="External"/><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erson touching a bottle of liquid&#10;&#10;Description automatically generated">
            <a:extLst>
              <a:ext uri="{FF2B5EF4-FFF2-40B4-BE49-F238E27FC236}">
                <a16:creationId xmlns:a16="http://schemas.microsoft.com/office/drawing/2014/main" id="{5D7A0C56-A1CF-5F8D-1BE2-95B555762813}"/>
              </a:ext>
            </a:extLst>
          </p:cNvPr>
          <p:cNvPicPr>
            <a:picLocks noChangeAspect="1"/>
          </p:cNvPicPr>
          <p:nvPr/>
        </p:nvPicPr>
        <p:blipFill rotWithShape="1">
          <a:blip r:embed="rId2">
            <a:extLst>
              <a:ext uri="{28A0092B-C50C-407E-A947-70E740481C1C}">
                <a14:useLocalDpi xmlns:a14="http://schemas.microsoft.com/office/drawing/2010/main" val="0"/>
              </a:ext>
            </a:extLst>
          </a:blip>
          <a:srcRect l="3912" t="19073" r="855" b="7103"/>
          <a:stretch/>
        </p:blipFill>
        <p:spPr>
          <a:xfrm>
            <a:off x="-10886" y="-43659"/>
            <a:ext cx="12192000" cy="6858000"/>
          </a:xfrm>
          <a:prstGeom prst="rect">
            <a:avLst/>
          </a:prstGeom>
        </p:spPr>
      </p:pic>
      <p:sp>
        <p:nvSpPr>
          <p:cNvPr id="6" name="Rectangle 5">
            <a:extLst>
              <a:ext uri="{FF2B5EF4-FFF2-40B4-BE49-F238E27FC236}">
                <a16:creationId xmlns:a16="http://schemas.microsoft.com/office/drawing/2014/main" id="{7F2B493D-33B5-FDBA-98DC-E89B93BC2498}"/>
              </a:ext>
            </a:extLst>
          </p:cNvPr>
          <p:cNvSpPr/>
          <p:nvPr/>
        </p:nvSpPr>
        <p:spPr>
          <a:xfrm>
            <a:off x="0" y="5278440"/>
            <a:ext cx="12192000" cy="1655762"/>
          </a:xfrm>
          <a:prstGeom prst="rect">
            <a:avLst/>
          </a:prstGeom>
          <a:solidFill>
            <a:srgbClr val="00B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83029" y="5196230"/>
            <a:ext cx="11451771" cy="1106715"/>
          </a:xfrm>
        </p:spPr>
        <p:txBody>
          <a:bodyPr>
            <a:normAutofit/>
          </a:bodyPr>
          <a:lstStyle/>
          <a:p>
            <a:pPr algn="l"/>
            <a:r>
              <a:rPr lang="en-US" sz="2800" b="1">
                <a:solidFill>
                  <a:schemeClr val="bg1"/>
                </a:solidFill>
                <a:latin typeface="Campton SemiBold" panose="00000700000000000000" pitchFamily="50" charset="0"/>
                <a:ea typeface="Calibri Light"/>
                <a:cs typeface="Calibri Light"/>
              </a:rPr>
              <a:t>PISCES Initial Reuse Pilot</a:t>
            </a:r>
            <a:br>
              <a:rPr lang="en-US" sz="2800" b="1">
                <a:solidFill>
                  <a:schemeClr val="bg1"/>
                </a:solidFill>
                <a:latin typeface="Campton SemiBold" panose="00000700000000000000" pitchFamily="50" charset="0"/>
                <a:ea typeface="Calibri Light"/>
                <a:cs typeface="Calibri Light"/>
              </a:rPr>
            </a:br>
            <a:r>
              <a:rPr lang="en-US" sz="2800" b="1" err="1">
                <a:solidFill>
                  <a:schemeClr val="bg1"/>
                </a:solidFill>
                <a:latin typeface="Campton Light" panose="00000500000000000000" pitchFamily="50" charset="0"/>
                <a:ea typeface="Calibri Light"/>
                <a:cs typeface="Calibri Light"/>
              </a:rPr>
              <a:t>Pilot</a:t>
            </a:r>
            <a:r>
              <a:rPr lang="en-US" sz="2800" b="1">
                <a:solidFill>
                  <a:schemeClr val="bg1"/>
                </a:solidFill>
                <a:latin typeface="Campton Light" panose="00000500000000000000" pitchFamily="50" charset="0"/>
                <a:ea typeface="Calibri Light"/>
                <a:cs typeface="Calibri Light"/>
              </a:rPr>
              <a:t> Final Report </a:t>
            </a:r>
            <a:endParaRPr lang="en-US" sz="2800">
              <a:solidFill>
                <a:schemeClr val="bg1"/>
              </a:solidFill>
              <a:latin typeface="Campton Light" panose="00000500000000000000" pitchFamily="50" charset="0"/>
              <a:ea typeface="Calibri Light"/>
              <a:cs typeface="Calibri Light"/>
            </a:endParaRPr>
          </a:p>
        </p:txBody>
      </p:sp>
      <p:sp>
        <p:nvSpPr>
          <p:cNvPr id="3" name="Subtitle 2"/>
          <p:cNvSpPr>
            <a:spLocks noGrp="1"/>
          </p:cNvSpPr>
          <p:nvPr>
            <p:ph type="subTitle" idx="1"/>
          </p:nvPr>
        </p:nvSpPr>
        <p:spPr>
          <a:xfrm>
            <a:off x="297011" y="6513061"/>
            <a:ext cx="9144000" cy="1655762"/>
          </a:xfrm>
        </p:spPr>
        <p:txBody>
          <a:bodyPr vert="horz" lIns="91440" tIns="45720" rIns="91440" bIns="45720" rtlCol="0" anchor="t">
            <a:normAutofit/>
          </a:bodyPr>
          <a:lstStyle/>
          <a:p>
            <a:pPr algn="l"/>
            <a:r>
              <a:rPr lang="en-US" sz="1600" dirty="0">
                <a:solidFill>
                  <a:schemeClr val="bg1"/>
                </a:solidFill>
                <a:latin typeface="Campton Book" panose="020B0004020102020203"/>
                <a:ea typeface="Calibri"/>
                <a:cs typeface="Calibri"/>
              </a:rPr>
              <a:t>Enviu Indonesia | June 2024  </a:t>
            </a:r>
            <a:endParaRPr lang="en-US" sz="1600" dirty="0">
              <a:solidFill>
                <a:schemeClr val="bg1"/>
              </a:solidFill>
              <a:latin typeface="Campton Book" panose="020B0004020102020203"/>
            </a:endParaRP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1727295-713A-B53D-711E-A82568D4E913}"/>
              </a:ext>
            </a:extLst>
          </p:cNvPr>
          <p:cNvSpPr/>
          <p:nvPr/>
        </p:nvSpPr>
        <p:spPr>
          <a:xfrm>
            <a:off x="0" y="0"/>
            <a:ext cx="12192000" cy="1045029"/>
          </a:xfrm>
          <a:prstGeom prst="rect">
            <a:avLst/>
          </a:prstGeom>
          <a:solidFill>
            <a:srgbClr val="00B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40F2ED-459D-CC0A-FCC2-2A33CFA9BD3E}"/>
              </a:ext>
            </a:extLst>
          </p:cNvPr>
          <p:cNvSpPr>
            <a:spLocks noGrp="1"/>
          </p:cNvSpPr>
          <p:nvPr>
            <p:ph type="title"/>
          </p:nvPr>
        </p:nvSpPr>
        <p:spPr>
          <a:xfrm>
            <a:off x="522514" y="-140268"/>
            <a:ext cx="10515600" cy="1325563"/>
          </a:xfrm>
        </p:spPr>
        <p:txBody>
          <a:bodyPr>
            <a:normAutofit/>
          </a:bodyPr>
          <a:lstStyle/>
          <a:p>
            <a:r>
              <a:rPr lang="en-US" sz="2800" b="1">
                <a:solidFill>
                  <a:schemeClr val="bg1"/>
                </a:solidFill>
                <a:latin typeface="Campton SemiBold" panose="020B0004020102020203" pitchFamily="34" charset="0"/>
                <a:cs typeface="Calibri Light"/>
              </a:rPr>
              <a:t>Overview </a:t>
            </a:r>
            <a:endParaRPr lang="en-US" sz="2800" b="1">
              <a:solidFill>
                <a:schemeClr val="bg1"/>
              </a:solidFill>
              <a:latin typeface="Campton SemiBold" panose="020B0004020102020203" pitchFamily="34" charset="0"/>
            </a:endParaRPr>
          </a:p>
        </p:txBody>
      </p:sp>
      <p:sp>
        <p:nvSpPr>
          <p:cNvPr id="3" name="Content Placeholder 2">
            <a:extLst>
              <a:ext uri="{FF2B5EF4-FFF2-40B4-BE49-F238E27FC236}">
                <a16:creationId xmlns:a16="http://schemas.microsoft.com/office/drawing/2014/main" id="{ED12B3E9-7D63-3739-2A3A-799C38514BD3}"/>
              </a:ext>
            </a:extLst>
          </p:cNvPr>
          <p:cNvSpPr>
            <a:spLocks noGrp="1"/>
          </p:cNvSpPr>
          <p:nvPr>
            <p:ph idx="1"/>
          </p:nvPr>
        </p:nvSpPr>
        <p:spPr>
          <a:xfrm>
            <a:off x="609600" y="2058874"/>
            <a:ext cx="7529565" cy="4559640"/>
          </a:xfrm>
        </p:spPr>
        <p:txBody>
          <a:bodyPr vert="horz" lIns="91440" tIns="45720" rIns="91440" bIns="45720" rtlCol="0" anchor="t">
            <a:normAutofit/>
          </a:bodyPr>
          <a:lstStyle/>
          <a:p>
            <a:pPr marL="342900" indent="-342900">
              <a:buFont typeface="+mj-lt"/>
              <a:buAutoNum type="arabicPeriod"/>
            </a:pPr>
            <a:r>
              <a:rPr lang="en-ID" sz="1800" dirty="0">
                <a:effectLst/>
                <a:latin typeface="Campton Light" panose="00000500000000000000" pitchFamily="50" charset="0"/>
              </a:rPr>
              <a:t>Introduction</a:t>
            </a:r>
          </a:p>
          <a:p>
            <a:pPr marL="342900" indent="-342900">
              <a:buFont typeface="+mj-lt"/>
              <a:buAutoNum type="arabicPeriod"/>
            </a:pPr>
            <a:r>
              <a:rPr lang="en-ID" sz="1800" dirty="0">
                <a:latin typeface="Campton Light" panose="00000500000000000000" pitchFamily="50" charset="0"/>
                <a:ea typeface="Calibri"/>
                <a:cs typeface="Calibri"/>
              </a:rPr>
              <a:t>Overview of scoping questions</a:t>
            </a:r>
          </a:p>
          <a:p>
            <a:pPr marL="342900" indent="-342900">
              <a:buFont typeface="+mj-lt"/>
              <a:buAutoNum type="arabicPeriod"/>
            </a:pPr>
            <a:r>
              <a:rPr lang="en-ID" sz="1800" dirty="0">
                <a:latin typeface="Campton Light" panose="00000500000000000000" pitchFamily="50" charset="0"/>
                <a:ea typeface="Calibri"/>
                <a:cs typeface="Calibri"/>
              </a:rPr>
              <a:t>Products to include in the pilot</a:t>
            </a:r>
          </a:p>
          <a:p>
            <a:pPr marL="342900" indent="-342900">
              <a:buFont typeface="+mj-lt"/>
              <a:buAutoNum type="arabicPeriod"/>
            </a:pPr>
            <a:r>
              <a:rPr lang="en-ID" sz="1800" dirty="0">
                <a:latin typeface="Campton Light" panose="00000500000000000000" pitchFamily="50" charset="0"/>
                <a:ea typeface="Calibri"/>
                <a:cs typeface="Calibri"/>
              </a:rPr>
              <a:t>Demography, pilot location, communities</a:t>
            </a:r>
          </a:p>
          <a:p>
            <a:pPr marL="342900" indent="-342900">
              <a:buFont typeface="+mj-lt"/>
              <a:buAutoNum type="arabicPeriod"/>
            </a:pPr>
            <a:r>
              <a:rPr lang="en-ID" sz="1800" dirty="0">
                <a:latin typeface="Campton Light" panose="00000500000000000000" pitchFamily="50" charset="0"/>
                <a:ea typeface="Calibri"/>
                <a:cs typeface="Calibri"/>
              </a:rPr>
              <a:t>Consumer Behaviour including sales data</a:t>
            </a:r>
          </a:p>
          <a:p>
            <a:pPr marL="342900" indent="-342900">
              <a:buFont typeface="+mj-lt"/>
              <a:buAutoNum type="arabicPeriod"/>
            </a:pPr>
            <a:r>
              <a:rPr lang="en-ID" sz="1800" dirty="0">
                <a:latin typeface="Campton Light" panose="00000500000000000000" pitchFamily="50" charset="0"/>
                <a:ea typeface="Calibri"/>
                <a:cs typeface="Calibri"/>
              </a:rPr>
              <a:t>Logistics</a:t>
            </a:r>
          </a:p>
          <a:p>
            <a:pPr marL="342900" indent="-342900">
              <a:buFont typeface="+mj-lt"/>
              <a:buAutoNum type="arabicPeriod"/>
            </a:pPr>
            <a:r>
              <a:rPr lang="en-ID" sz="1800" dirty="0">
                <a:latin typeface="Campton Light" panose="00000500000000000000" pitchFamily="50" charset="0"/>
                <a:ea typeface="Calibri"/>
                <a:cs typeface="Calibri"/>
              </a:rPr>
              <a:t>Conclusion and learnings</a:t>
            </a:r>
          </a:p>
        </p:txBody>
      </p:sp>
    </p:spTree>
    <p:extLst>
      <p:ext uri="{BB962C8B-B14F-4D97-AF65-F5344CB8AC3E}">
        <p14:creationId xmlns:p14="http://schemas.microsoft.com/office/powerpoint/2010/main" val="2060673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1727295-713A-B53D-711E-A82568D4E913}"/>
              </a:ext>
            </a:extLst>
          </p:cNvPr>
          <p:cNvSpPr/>
          <p:nvPr/>
        </p:nvSpPr>
        <p:spPr>
          <a:xfrm>
            <a:off x="0" y="0"/>
            <a:ext cx="12192000" cy="1045029"/>
          </a:xfrm>
          <a:prstGeom prst="rect">
            <a:avLst/>
          </a:prstGeom>
          <a:solidFill>
            <a:srgbClr val="00B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40F2ED-459D-CC0A-FCC2-2A33CFA9BD3E}"/>
              </a:ext>
            </a:extLst>
          </p:cNvPr>
          <p:cNvSpPr>
            <a:spLocks noGrp="1"/>
          </p:cNvSpPr>
          <p:nvPr>
            <p:ph type="title"/>
          </p:nvPr>
        </p:nvSpPr>
        <p:spPr>
          <a:xfrm>
            <a:off x="522514" y="-140268"/>
            <a:ext cx="10515600" cy="1325563"/>
          </a:xfrm>
        </p:spPr>
        <p:txBody>
          <a:bodyPr>
            <a:normAutofit/>
          </a:bodyPr>
          <a:lstStyle/>
          <a:p>
            <a:r>
              <a:rPr lang="en-US" sz="2800" b="1" dirty="0">
                <a:solidFill>
                  <a:schemeClr val="bg1"/>
                </a:solidFill>
                <a:latin typeface="Campton SemiBold" panose="020B0004020102020203" pitchFamily="34" charset="0"/>
                <a:cs typeface="Calibri Light"/>
              </a:rPr>
              <a:t>Introduction</a:t>
            </a:r>
            <a:endParaRPr lang="en-US" sz="2800" b="1" dirty="0">
              <a:solidFill>
                <a:schemeClr val="bg1"/>
              </a:solidFill>
              <a:latin typeface="Campton SemiBold" panose="020B0004020102020203" pitchFamily="34" charset="0"/>
            </a:endParaRPr>
          </a:p>
        </p:txBody>
      </p:sp>
      <p:sp>
        <p:nvSpPr>
          <p:cNvPr id="3" name="Content Placeholder 2">
            <a:extLst>
              <a:ext uri="{FF2B5EF4-FFF2-40B4-BE49-F238E27FC236}">
                <a16:creationId xmlns:a16="http://schemas.microsoft.com/office/drawing/2014/main" id="{ED12B3E9-7D63-3739-2A3A-799C38514BD3}"/>
              </a:ext>
            </a:extLst>
          </p:cNvPr>
          <p:cNvSpPr>
            <a:spLocks noGrp="1"/>
          </p:cNvSpPr>
          <p:nvPr>
            <p:ph idx="1"/>
          </p:nvPr>
        </p:nvSpPr>
        <p:spPr>
          <a:xfrm>
            <a:off x="892629" y="1654628"/>
            <a:ext cx="5290457" cy="4559640"/>
          </a:xfrm>
        </p:spPr>
        <p:txBody>
          <a:bodyPr vert="horz" lIns="91440" tIns="45720" rIns="91440" bIns="45720" rtlCol="0" anchor="t">
            <a:normAutofit/>
          </a:bodyPr>
          <a:lstStyle/>
          <a:p>
            <a:pPr marL="0" indent="0" algn="just">
              <a:spcBef>
                <a:spcPts val="0"/>
              </a:spcBef>
              <a:buNone/>
            </a:pPr>
            <a:r>
              <a:rPr lang="en-ID" sz="1200" dirty="0">
                <a:effectLst/>
                <a:latin typeface="Campton Light" panose="00000500000000000000" pitchFamily="50" charset="0"/>
              </a:rPr>
              <a:t>Both PISCES and Enviu share the ambition to eliminate plastic pollution in Indonesia. Enviu works on this objective via its venture building activities in its Zero Waste Living Lab program. The Zero Waste Living Lab program was started in Indonesia in 2019 and has since worked on a total of 10 business ideas out of which 4 are currently active ventures. All our Indonesian businesses are focused on prevention of plastics at the source, via either reduction of new delivery systems, such as reuse and refill models for packaging of daily goods and needs. The Zero Waste Living Lab program is currently focused on the Greater Jakarta area. </a:t>
            </a:r>
            <a:br>
              <a:rPr lang="en-ID" sz="1200" dirty="0">
                <a:latin typeface="Campton Light" panose="00000500000000000000" pitchFamily="50" charset="0"/>
              </a:rPr>
            </a:br>
            <a:br>
              <a:rPr lang="en-ID" sz="1200" dirty="0">
                <a:latin typeface="Campton Light" panose="00000500000000000000" pitchFamily="50" charset="0"/>
              </a:rPr>
            </a:br>
            <a:r>
              <a:rPr lang="en-ID" sz="1200" dirty="0">
                <a:latin typeface="Campton Light" panose="00000500000000000000" pitchFamily="50" charset="0"/>
              </a:rPr>
              <a:t>B</a:t>
            </a:r>
            <a:r>
              <a:rPr lang="en-ID" sz="1200" dirty="0">
                <a:effectLst/>
                <a:latin typeface="Campton Light" panose="00000500000000000000" pitchFamily="50" charset="0"/>
              </a:rPr>
              <a:t>oth PISCES and Enviu see the opportunity in reuse and refill solutions. If implemented well, these solutions could eventually reach a 40% reduction in plastic pollution in large parts of Indonesia on the longer term. Therefore, PISCES has asked Enviu to join its partnership and to implement the Zero Waste Living Lab approach. </a:t>
            </a:r>
          </a:p>
          <a:p>
            <a:pPr marL="0" indent="0" algn="just">
              <a:spcBef>
                <a:spcPts val="0"/>
              </a:spcBef>
              <a:buNone/>
            </a:pPr>
            <a:br>
              <a:rPr lang="en-ID" sz="1200" dirty="0">
                <a:latin typeface="Campton Light" panose="00000500000000000000" pitchFamily="50" charset="0"/>
              </a:rPr>
            </a:br>
            <a:r>
              <a:rPr lang="en-ID" sz="1200" dirty="0">
                <a:latin typeface="Campton Light" panose="00000500000000000000" pitchFamily="50" charset="0"/>
              </a:rPr>
              <a:t>This report is the final learning summary for our 2024 Reuse Pilot project in the Banyuwangi area. The pilot started half February 2024 and lasted until the end of May 2024.</a:t>
            </a:r>
          </a:p>
          <a:p>
            <a:pPr marL="0" indent="0" algn="just">
              <a:buNone/>
            </a:pPr>
            <a:endParaRPr lang="en-US" sz="1400" dirty="0">
              <a:latin typeface="Campton Book" panose="020B0004020102020203" pitchFamily="34" charset="0"/>
              <a:ea typeface="Calibri"/>
              <a:cs typeface="Calibri"/>
            </a:endParaRPr>
          </a:p>
        </p:txBody>
      </p:sp>
      <p:pic>
        <p:nvPicPr>
          <p:cNvPr id="6" name="Picture 5" descr="Shelves of food on shelves in a store&#10;&#10;Description automatically generated">
            <a:extLst>
              <a:ext uri="{FF2B5EF4-FFF2-40B4-BE49-F238E27FC236}">
                <a16:creationId xmlns:a16="http://schemas.microsoft.com/office/drawing/2014/main" id="{441A418E-B632-9C78-F7BD-EB1F606BF1FD}"/>
              </a:ext>
            </a:extLst>
          </p:cNvPr>
          <p:cNvPicPr>
            <a:picLocks noChangeAspect="1"/>
          </p:cNvPicPr>
          <p:nvPr/>
        </p:nvPicPr>
        <p:blipFill rotWithShape="1">
          <a:blip r:embed="rId2">
            <a:extLst>
              <a:ext uri="{28A0092B-C50C-407E-A947-70E740481C1C}">
                <a14:useLocalDpi xmlns:a14="http://schemas.microsoft.com/office/drawing/2010/main" val="0"/>
              </a:ext>
            </a:extLst>
          </a:blip>
          <a:srcRect t="15238"/>
          <a:stretch/>
        </p:blipFill>
        <p:spPr>
          <a:xfrm>
            <a:off x="7443322" y="1185295"/>
            <a:ext cx="4748678" cy="5541430"/>
          </a:xfrm>
          <a:prstGeom prst="rect">
            <a:avLst/>
          </a:prstGeom>
        </p:spPr>
      </p:pic>
    </p:spTree>
    <p:extLst>
      <p:ext uri="{BB962C8B-B14F-4D97-AF65-F5344CB8AC3E}">
        <p14:creationId xmlns:p14="http://schemas.microsoft.com/office/powerpoint/2010/main" val="803882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1727295-713A-B53D-711E-A82568D4E913}"/>
              </a:ext>
            </a:extLst>
          </p:cNvPr>
          <p:cNvSpPr/>
          <p:nvPr/>
        </p:nvSpPr>
        <p:spPr>
          <a:xfrm>
            <a:off x="0" y="0"/>
            <a:ext cx="12192000" cy="1045029"/>
          </a:xfrm>
          <a:prstGeom prst="rect">
            <a:avLst/>
          </a:prstGeom>
          <a:solidFill>
            <a:srgbClr val="00B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40F2ED-459D-CC0A-FCC2-2A33CFA9BD3E}"/>
              </a:ext>
            </a:extLst>
          </p:cNvPr>
          <p:cNvSpPr>
            <a:spLocks noGrp="1"/>
          </p:cNvSpPr>
          <p:nvPr>
            <p:ph type="title"/>
          </p:nvPr>
        </p:nvSpPr>
        <p:spPr>
          <a:xfrm>
            <a:off x="201385" y="-139645"/>
            <a:ext cx="10515600" cy="1325563"/>
          </a:xfrm>
        </p:spPr>
        <p:txBody>
          <a:bodyPr>
            <a:normAutofit/>
          </a:bodyPr>
          <a:lstStyle/>
          <a:p>
            <a:r>
              <a:rPr lang="en-US" sz="2800" b="1" dirty="0">
                <a:solidFill>
                  <a:schemeClr val="bg1"/>
                </a:solidFill>
                <a:latin typeface="Campton SemiBold" panose="020B0004020102020203" pitchFamily="34" charset="0"/>
                <a:cs typeface="Calibri Light"/>
              </a:rPr>
              <a:t>Overview of scoping questions  </a:t>
            </a:r>
            <a:endParaRPr lang="en-US" sz="2800" b="1" dirty="0">
              <a:solidFill>
                <a:schemeClr val="bg1"/>
              </a:solidFill>
              <a:latin typeface="Campton SemiBold" panose="020B0004020102020203" pitchFamily="34" charset="0"/>
            </a:endParaRPr>
          </a:p>
        </p:txBody>
      </p:sp>
      <p:sp>
        <p:nvSpPr>
          <p:cNvPr id="9" name="TextBox 8">
            <a:extLst>
              <a:ext uri="{FF2B5EF4-FFF2-40B4-BE49-F238E27FC236}">
                <a16:creationId xmlns:a16="http://schemas.microsoft.com/office/drawing/2014/main" id="{023822C9-A724-B7A1-8250-E10DC86C1ADA}"/>
              </a:ext>
            </a:extLst>
          </p:cNvPr>
          <p:cNvSpPr txBox="1"/>
          <p:nvPr/>
        </p:nvSpPr>
        <p:spPr>
          <a:xfrm>
            <a:off x="3189514" y="1392125"/>
            <a:ext cx="8474529" cy="5078313"/>
          </a:xfrm>
          <a:prstGeom prst="rect">
            <a:avLst/>
          </a:prstGeom>
          <a:noFill/>
        </p:spPr>
        <p:txBody>
          <a:bodyPr wrap="square">
            <a:spAutoFit/>
          </a:bodyPr>
          <a:lstStyle/>
          <a:p>
            <a:r>
              <a:rPr lang="en-ID" sz="1200" b="1" u="sng" dirty="0">
                <a:effectLst/>
                <a:latin typeface="Campton SemiBold" panose="00000700000000000000" pitchFamily="50" charset="0"/>
              </a:rPr>
              <a:t>Products to include in the pilot:</a:t>
            </a:r>
            <a:endParaRPr lang="en-ID" sz="1200" b="1" u="sng" dirty="0">
              <a:latin typeface="Campton SemiBold" panose="00000700000000000000" pitchFamily="50" charset="0"/>
            </a:endParaRPr>
          </a:p>
          <a:p>
            <a:pPr marL="171450" indent="-171450">
              <a:buFont typeface="Arial" panose="020B0604020202020204" pitchFamily="34" charset="0"/>
              <a:buChar char="•"/>
            </a:pPr>
            <a:r>
              <a:rPr lang="en-ID" sz="1200" dirty="0">
                <a:effectLst/>
                <a:latin typeface="Campton Light" panose="00000500000000000000" pitchFamily="50" charset="0"/>
              </a:rPr>
              <a:t>Which FMCG’s are committed to include reuse in the region?</a:t>
            </a:r>
            <a:endParaRPr lang="en-ID" sz="1200" dirty="0">
              <a:latin typeface="Campton Light" panose="00000500000000000000" pitchFamily="50" charset="0"/>
            </a:endParaRPr>
          </a:p>
          <a:p>
            <a:pPr marL="171450" indent="-171450">
              <a:buFont typeface="Arial" panose="020B0604020202020204" pitchFamily="34" charset="0"/>
              <a:buChar char="•"/>
            </a:pPr>
            <a:r>
              <a:rPr lang="en-ID" sz="1200" dirty="0">
                <a:effectLst/>
                <a:latin typeface="Campton Light" panose="00000500000000000000" pitchFamily="50" charset="0"/>
              </a:rPr>
              <a:t>Which departments of these FMCG’s are included (e.g. quality team, branding, etc.)? </a:t>
            </a:r>
            <a:endParaRPr lang="en-ID" sz="1050" dirty="0">
              <a:latin typeface="Campton Light" panose="00000500000000000000" pitchFamily="50" charset="0"/>
            </a:endParaRPr>
          </a:p>
          <a:p>
            <a:pPr marL="171450" indent="-171450">
              <a:buFont typeface="Arial" panose="020B0604020202020204" pitchFamily="34" charset="0"/>
              <a:buChar char="•"/>
            </a:pPr>
            <a:r>
              <a:rPr lang="en-ID" sz="1200" dirty="0">
                <a:effectLst/>
                <a:latin typeface="Campton Light" panose="00000500000000000000" pitchFamily="50" charset="0"/>
              </a:rPr>
              <a:t>What is the top 10 of packaging items from products (from which FMCG’s) that are being mismanaged in the region?</a:t>
            </a:r>
            <a:endParaRPr lang="en-ID" sz="1200" dirty="0">
              <a:latin typeface="Campton Light" panose="00000500000000000000" pitchFamily="50" charset="0"/>
            </a:endParaRPr>
          </a:p>
          <a:p>
            <a:pPr marL="171450" indent="-171450">
              <a:buFont typeface="Arial" panose="020B0604020202020204" pitchFamily="34" charset="0"/>
              <a:buChar char="•"/>
            </a:pPr>
            <a:r>
              <a:rPr lang="en-ID" sz="1200" dirty="0">
                <a:effectLst/>
                <a:latin typeface="Campton Light" panose="00000500000000000000" pitchFamily="50" charset="0"/>
              </a:rPr>
              <a:t>With which products can we start a pilot (combining the FMCG commitment, most impact in terms of replacing current mismanaged packaging and availability in reuse model)?</a:t>
            </a:r>
            <a:endParaRPr lang="en-ID" sz="1200" dirty="0">
              <a:latin typeface="Campton Light" panose="00000500000000000000" pitchFamily="50" charset="0"/>
            </a:endParaRPr>
          </a:p>
          <a:p>
            <a:r>
              <a:rPr lang="en-ID" sz="1200" b="1" u="sng" dirty="0">
                <a:latin typeface="Campton SemiBold" panose="00000700000000000000" pitchFamily="50" charset="0"/>
              </a:rPr>
              <a:t>Demography, pilot location: </a:t>
            </a:r>
          </a:p>
          <a:p>
            <a:pPr marL="171450" indent="-171450">
              <a:buFont typeface="Arial" panose="020B0604020202020204" pitchFamily="34" charset="0"/>
              <a:buChar char="•"/>
            </a:pPr>
            <a:r>
              <a:rPr lang="en-ID" sz="1200" dirty="0">
                <a:effectLst/>
                <a:latin typeface="Campton Light" panose="00000500000000000000" pitchFamily="50" charset="0"/>
              </a:rPr>
              <a:t>What does the demography look like on average in the region?</a:t>
            </a:r>
            <a:endParaRPr lang="en-ID" sz="1200" dirty="0">
              <a:latin typeface="Campton Light" panose="00000500000000000000" pitchFamily="50" charset="0"/>
            </a:endParaRPr>
          </a:p>
          <a:p>
            <a:pPr marL="171450" indent="-171450">
              <a:buFont typeface="Arial" panose="020B0604020202020204" pitchFamily="34" charset="0"/>
              <a:buChar char="•"/>
            </a:pPr>
            <a:r>
              <a:rPr lang="en-ID" sz="1200" dirty="0">
                <a:effectLst/>
                <a:latin typeface="Campton Light" panose="00000500000000000000" pitchFamily="50" charset="0"/>
              </a:rPr>
              <a:t>What does this mean for consumption patterns?</a:t>
            </a:r>
            <a:endParaRPr lang="en-ID" sz="1200" dirty="0">
              <a:latin typeface="Campton Light" panose="00000500000000000000" pitchFamily="50" charset="0"/>
            </a:endParaRPr>
          </a:p>
          <a:p>
            <a:pPr marL="171450" indent="-171450">
              <a:buFont typeface="Arial" panose="020B0604020202020204" pitchFamily="34" charset="0"/>
              <a:buChar char="•"/>
            </a:pPr>
            <a:r>
              <a:rPr lang="en-ID" sz="1200" dirty="0">
                <a:effectLst/>
                <a:latin typeface="Campton Light" panose="00000500000000000000" pitchFamily="50" charset="0"/>
              </a:rPr>
              <a:t>Where are most packaging items mismanaged so most littering can be prevented? </a:t>
            </a:r>
            <a:endParaRPr lang="en-ID" sz="1200" dirty="0">
              <a:latin typeface="Campton Light" panose="00000500000000000000" pitchFamily="50" charset="0"/>
            </a:endParaRPr>
          </a:p>
          <a:p>
            <a:r>
              <a:rPr lang="en-ID" sz="1200" b="1" u="sng" dirty="0">
                <a:latin typeface="Campton SemiBold" panose="00000700000000000000" pitchFamily="50" charset="0"/>
              </a:rPr>
              <a:t>Consumer behaviour:</a:t>
            </a:r>
            <a:br>
              <a:rPr lang="en-ID" sz="1200" dirty="0">
                <a:effectLst/>
                <a:latin typeface="Campton Light" panose="00000500000000000000" pitchFamily="50" charset="0"/>
              </a:rPr>
            </a:br>
            <a:r>
              <a:rPr lang="en-ID" sz="1200" dirty="0">
                <a:effectLst/>
                <a:latin typeface="Campton Light" panose="00000500000000000000" pitchFamily="50" charset="0"/>
              </a:rPr>
              <a:t>Product usage:</a:t>
            </a:r>
          </a:p>
          <a:p>
            <a:pPr marL="171450" indent="-171450">
              <a:buFont typeface="Arial" panose="020B0604020202020204" pitchFamily="34" charset="0"/>
              <a:buChar char="•"/>
            </a:pPr>
            <a:r>
              <a:rPr lang="en-ID" sz="1200" dirty="0">
                <a:latin typeface="Campton Light" panose="00000500000000000000" pitchFamily="50" charset="0"/>
              </a:rPr>
              <a:t>W</a:t>
            </a:r>
            <a:r>
              <a:rPr lang="en-ID" sz="1200" dirty="0">
                <a:effectLst/>
                <a:latin typeface="Campton Light" panose="00000500000000000000" pitchFamily="50" charset="0"/>
              </a:rPr>
              <a:t>hich size of packaging items from the chosen products (see above) is used most?</a:t>
            </a:r>
            <a:endParaRPr lang="en-ID" sz="1200" dirty="0">
              <a:latin typeface="Campton Light" panose="00000500000000000000" pitchFamily="50" charset="0"/>
            </a:endParaRPr>
          </a:p>
          <a:p>
            <a:pPr marL="171450" indent="-171450">
              <a:buFont typeface="Arial" panose="020B0604020202020204" pitchFamily="34" charset="0"/>
              <a:buChar char="•"/>
            </a:pPr>
            <a:r>
              <a:rPr lang="en-ID" sz="1200" dirty="0">
                <a:effectLst/>
                <a:latin typeface="Campton Light" panose="00000500000000000000" pitchFamily="50" charset="0"/>
              </a:rPr>
              <a:t>How often do consumers go for the next buy of the product?</a:t>
            </a:r>
            <a:endParaRPr lang="en-ID" sz="1200" dirty="0">
              <a:latin typeface="Campton Light" panose="00000500000000000000" pitchFamily="50" charset="0"/>
            </a:endParaRPr>
          </a:p>
          <a:p>
            <a:pPr marL="171450" indent="-171450">
              <a:buFont typeface="Arial" panose="020B0604020202020204" pitchFamily="34" charset="0"/>
              <a:buChar char="•"/>
            </a:pPr>
            <a:r>
              <a:rPr lang="en-ID" sz="1200" dirty="0">
                <a:effectLst/>
                <a:latin typeface="Campton Light" panose="00000500000000000000" pitchFamily="50" charset="0"/>
              </a:rPr>
              <a:t>How do they see the cashback system?</a:t>
            </a:r>
            <a:endParaRPr lang="en-ID" sz="1200" dirty="0">
              <a:latin typeface="Campton Light" panose="00000500000000000000" pitchFamily="50" charset="0"/>
            </a:endParaRPr>
          </a:p>
          <a:p>
            <a:pPr marL="171450" indent="-171450">
              <a:buFont typeface="Arial" panose="020B0604020202020204" pitchFamily="34" charset="0"/>
              <a:buChar char="•"/>
            </a:pPr>
            <a:r>
              <a:rPr lang="en-ID" sz="1200" dirty="0">
                <a:effectLst/>
                <a:latin typeface="Campton Light" panose="00000500000000000000" pitchFamily="50" charset="0"/>
              </a:rPr>
              <a:t>Which zero waste solutions are already in place in the area?</a:t>
            </a:r>
            <a:endParaRPr lang="en-ID" sz="1200" dirty="0">
              <a:latin typeface="Campton Light" panose="00000500000000000000" pitchFamily="50" charset="0"/>
            </a:endParaRPr>
          </a:p>
          <a:p>
            <a:pPr marL="171450" indent="-171450">
              <a:buFont typeface="Arial" panose="020B0604020202020204" pitchFamily="34" charset="0"/>
              <a:buChar char="•"/>
            </a:pPr>
            <a:r>
              <a:rPr lang="en-ID" sz="1200" dirty="0">
                <a:effectLst/>
                <a:latin typeface="Campton Light" panose="00000500000000000000" pitchFamily="50" charset="0"/>
              </a:rPr>
              <a:t>Which types of consumers are being exposed to these solutions? </a:t>
            </a:r>
          </a:p>
          <a:p>
            <a:pPr marL="171450" indent="-171450">
              <a:buFont typeface="Arial" panose="020B0604020202020204" pitchFamily="34" charset="0"/>
              <a:buChar char="•"/>
            </a:pPr>
            <a:r>
              <a:rPr lang="en-ID" sz="1200" dirty="0">
                <a:effectLst/>
                <a:latin typeface="Campton Light" panose="00000500000000000000" pitchFamily="50" charset="0"/>
              </a:rPr>
              <a:t>Which types of retailers are being exposed to these solutions? </a:t>
            </a:r>
            <a:endParaRPr lang="en-ID" sz="1200" dirty="0">
              <a:latin typeface="Campton Light" panose="00000500000000000000" pitchFamily="50" charset="0"/>
            </a:endParaRPr>
          </a:p>
          <a:p>
            <a:r>
              <a:rPr lang="en-ID" sz="1200" b="1" u="sng" dirty="0">
                <a:latin typeface="Campton SemiBold" panose="00000700000000000000" pitchFamily="50" charset="0"/>
              </a:rPr>
              <a:t>Committed communities / retailers:</a:t>
            </a:r>
          </a:p>
          <a:p>
            <a:pPr marL="171450" indent="-171450">
              <a:buFont typeface="Arial" panose="020B0604020202020204" pitchFamily="34" charset="0"/>
              <a:buChar char="•"/>
            </a:pPr>
            <a:r>
              <a:rPr lang="en-ID" sz="1200" dirty="0">
                <a:effectLst/>
                <a:latin typeface="Campton Light" panose="00000500000000000000" pitchFamily="50" charset="0"/>
              </a:rPr>
              <a:t>With which communities in the chosen location (see above) are already ongoing </a:t>
            </a:r>
            <a:r>
              <a:rPr lang="en-ID" sz="1200" dirty="0">
                <a:latin typeface="Campton Light" panose="00000500000000000000" pitchFamily="50" charset="0"/>
              </a:rPr>
              <a:t>c</a:t>
            </a:r>
            <a:r>
              <a:rPr lang="en-ID" sz="1200" dirty="0">
                <a:effectLst/>
                <a:latin typeface="Campton Light" panose="00000500000000000000" pitchFamily="50" charset="0"/>
              </a:rPr>
              <a:t>ollaborations? Waste banks, PKK, other?</a:t>
            </a:r>
            <a:endParaRPr lang="en-ID" sz="1200" dirty="0">
              <a:latin typeface="Campton Light" panose="00000500000000000000" pitchFamily="50" charset="0"/>
            </a:endParaRPr>
          </a:p>
          <a:p>
            <a:pPr marL="171450" indent="-171450">
              <a:buFont typeface="Arial" panose="020B0604020202020204" pitchFamily="34" charset="0"/>
              <a:buChar char="•"/>
            </a:pPr>
            <a:r>
              <a:rPr lang="en-ID" sz="1200" dirty="0">
                <a:effectLst/>
                <a:latin typeface="Campton Light" panose="00000500000000000000" pitchFamily="50" charset="0"/>
              </a:rPr>
              <a:t>With which other retailers (various types of </a:t>
            </a:r>
            <a:r>
              <a:rPr lang="en-ID" sz="1200" dirty="0" err="1">
                <a:effectLst/>
                <a:latin typeface="Campton Light" panose="00000500000000000000" pitchFamily="50" charset="0"/>
              </a:rPr>
              <a:t>warungs</a:t>
            </a:r>
            <a:r>
              <a:rPr lang="en-ID" sz="1200" dirty="0">
                <a:effectLst/>
                <a:latin typeface="Campton Light" panose="00000500000000000000" pitchFamily="50" charset="0"/>
              </a:rPr>
              <a:t>) are already ongoing collaborations? </a:t>
            </a:r>
          </a:p>
          <a:p>
            <a:r>
              <a:rPr lang="en-ID" sz="1200" b="1" u="sng" dirty="0">
                <a:latin typeface="Campton SemiBold" panose="00000700000000000000" pitchFamily="50" charset="0"/>
              </a:rPr>
              <a:t>Logistics: </a:t>
            </a:r>
          </a:p>
          <a:p>
            <a:pPr marL="171450" indent="-171450">
              <a:buFont typeface="Arial" panose="020B0604020202020204" pitchFamily="34" charset="0"/>
              <a:buChar char="•"/>
            </a:pPr>
            <a:r>
              <a:rPr lang="en-ID" sz="1200" dirty="0">
                <a:effectLst/>
                <a:latin typeface="Campton Light" panose="00000500000000000000" pitchFamily="50" charset="0"/>
              </a:rPr>
              <a:t>What logistics parties are available in the chosen area?</a:t>
            </a:r>
            <a:endParaRPr lang="en-ID" sz="1200" dirty="0">
              <a:latin typeface="Campton Light" panose="00000500000000000000" pitchFamily="50" charset="0"/>
            </a:endParaRPr>
          </a:p>
          <a:p>
            <a:pPr marL="171450" indent="-171450">
              <a:buFont typeface="Arial" panose="020B0604020202020204" pitchFamily="34" charset="0"/>
              <a:buChar char="•"/>
            </a:pPr>
            <a:r>
              <a:rPr lang="en-ID" sz="1200" dirty="0">
                <a:effectLst/>
                <a:latin typeface="Campton Light" panose="00000500000000000000" pitchFamily="50" charset="0"/>
              </a:rPr>
              <a:t>What zero waste emissions logistics parties are available in the chosen area? </a:t>
            </a:r>
            <a:endParaRPr lang="en-ID" sz="1050" dirty="0">
              <a:latin typeface="Campton Light" panose="00000500000000000000" pitchFamily="50" charset="0"/>
            </a:endParaRPr>
          </a:p>
          <a:p>
            <a:pPr marL="171450" indent="-171450">
              <a:buFont typeface="Arial" panose="020B0604020202020204" pitchFamily="34" charset="0"/>
              <a:buChar char="•"/>
            </a:pPr>
            <a:r>
              <a:rPr lang="en-ID" sz="1200" dirty="0">
                <a:effectLst/>
                <a:latin typeface="Campton Light" panose="00000500000000000000" pitchFamily="50" charset="0"/>
              </a:rPr>
              <a:t>What other infrastructure parties are available in the chosen are? </a:t>
            </a:r>
            <a:endParaRPr lang="en-ID" sz="1200" dirty="0">
              <a:latin typeface="Campton Light" panose="00000500000000000000" pitchFamily="50" charset="0"/>
            </a:endParaRPr>
          </a:p>
        </p:txBody>
      </p:sp>
      <p:sp>
        <p:nvSpPr>
          <p:cNvPr id="11" name="TextBox 10">
            <a:extLst>
              <a:ext uri="{FF2B5EF4-FFF2-40B4-BE49-F238E27FC236}">
                <a16:creationId xmlns:a16="http://schemas.microsoft.com/office/drawing/2014/main" id="{1A2F22DD-72B6-B278-0505-CEEB8A3F1C2A}"/>
              </a:ext>
            </a:extLst>
          </p:cNvPr>
          <p:cNvSpPr txBox="1"/>
          <p:nvPr/>
        </p:nvSpPr>
        <p:spPr>
          <a:xfrm>
            <a:off x="421142" y="1392125"/>
            <a:ext cx="2393496" cy="1169551"/>
          </a:xfrm>
          <a:prstGeom prst="rect">
            <a:avLst/>
          </a:prstGeom>
          <a:noFill/>
        </p:spPr>
        <p:txBody>
          <a:bodyPr wrap="square">
            <a:spAutoFit/>
          </a:bodyPr>
          <a:lstStyle/>
          <a:p>
            <a:pPr marL="0" indent="0">
              <a:buNone/>
            </a:pPr>
            <a:r>
              <a:rPr lang="en-ID" sz="1400" dirty="0">
                <a:latin typeface="Campton Light" panose="00000500000000000000" pitchFamily="50" charset="0"/>
              </a:rPr>
              <a:t>Based on the Pilot Proposal Document, the following questions are used to scope the Reuse Pilot in Banyuwangi</a:t>
            </a:r>
          </a:p>
        </p:txBody>
      </p:sp>
    </p:spTree>
    <p:extLst>
      <p:ext uri="{BB962C8B-B14F-4D97-AF65-F5344CB8AC3E}">
        <p14:creationId xmlns:p14="http://schemas.microsoft.com/office/powerpoint/2010/main" val="28030615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1727295-713A-B53D-711E-A82568D4E913}"/>
              </a:ext>
            </a:extLst>
          </p:cNvPr>
          <p:cNvSpPr/>
          <p:nvPr/>
        </p:nvSpPr>
        <p:spPr>
          <a:xfrm>
            <a:off x="0" y="0"/>
            <a:ext cx="12192000" cy="1045029"/>
          </a:xfrm>
          <a:prstGeom prst="rect">
            <a:avLst/>
          </a:prstGeom>
          <a:solidFill>
            <a:srgbClr val="00B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40F2ED-459D-CC0A-FCC2-2A33CFA9BD3E}"/>
              </a:ext>
            </a:extLst>
          </p:cNvPr>
          <p:cNvSpPr>
            <a:spLocks noGrp="1"/>
          </p:cNvSpPr>
          <p:nvPr>
            <p:ph type="title"/>
          </p:nvPr>
        </p:nvSpPr>
        <p:spPr>
          <a:xfrm>
            <a:off x="201385" y="-87088"/>
            <a:ext cx="10515600" cy="1325563"/>
          </a:xfrm>
        </p:spPr>
        <p:txBody>
          <a:bodyPr>
            <a:normAutofit/>
          </a:bodyPr>
          <a:lstStyle/>
          <a:p>
            <a:r>
              <a:rPr lang="en-US" sz="2800" b="1" dirty="0">
                <a:solidFill>
                  <a:schemeClr val="bg1"/>
                </a:solidFill>
                <a:latin typeface="Campton SemiBold" panose="020B0004020102020203" pitchFamily="34" charset="0"/>
                <a:cs typeface="Calibri Light"/>
              </a:rPr>
              <a:t>Products to include in the pilot</a:t>
            </a:r>
            <a:endParaRPr lang="en-US" sz="2800" b="1" dirty="0">
              <a:solidFill>
                <a:schemeClr val="bg1"/>
              </a:solidFill>
              <a:latin typeface="Campton SemiBold" panose="020B0004020102020203" pitchFamily="34" charset="0"/>
            </a:endParaRPr>
          </a:p>
        </p:txBody>
      </p:sp>
      <p:sp>
        <p:nvSpPr>
          <p:cNvPr id="9" name="TextBox 8">
            <a:extLst>
              <a:ext uri="{FF2B5EF4-FFF2-40B4-BE49-F238E27FC236}">
                <a16:creationId xmlns:a16="http://schemas.microsoft.com/office/drawing/2014/main" id="{023822C9-A724-B7A1-8250-E10DC86C1ADA}"/>
              </a:ext>
            </a:extLst>
          </p:cNvPr>
          <p:cNvSpPr txBox="1"/>
          <p:nvPr/>
        </p:nvSpPr>
        <p:spPr>
          <a:xfrm>
            <a:off x="201385" y="1004978"/>
            <a:ext cx="10515600" cy="3816429"/>
          </a:xfrm>
          <a:prstGeom prst="rect">
            <a:avLst/>
          </a:prstGeom>
          <a:noFill/>
        </p:spPr>
        <p:txBody>
          <a:bodyPr wrap="square">
            <a:spAutoFit/>
          </a:bodyPr>
          <a:lstStyle/>
          <a:p>
            <a:endParaRPr lang="en-ID" sz="1100" b="1" dirty="0">
              <a:latin typeface="Campton SemiBold" panose="020B0004020102020203" pitchFamily="34" charset="0"/>
            </a:endParaRPr>
          </a:p>
          <a:p>
            <a:pPr marL="171450" indent="-171450">
              <a:buFont typeface="Arial" panose="020B0604020202020204" pitchFamily="34" charset="0"/>
              <a:buChar char="•"/>
            </a:pPr>
            <a:r>
              <a:rPr lang="en-ID" sz="1100" b="1" dirty="0">
                <a:effectLst/>
                <a:latin typeface="Campton SemiBold" panose="020B0004020102020203" pitchFamily="34" charset="0"/>
              </a:rPr>
              <a:t>With which products can we start a pilot (combining the FMCG commitment, most impact in terms of replacing current mismanaged packaging and availability in reuse model)?</a:t>
            </a:r>
            <a:endParaRPr lang="en-ID" sz="1100" b="1" dirty="0">
              <a:latin typeface="Campton SemiBold" panose="020B0004020102020203" pitchFamily="34" charset="0"/>
            </a:endParaRPr>
          </a:p>
          <a:p>
            <a:pPr marL="628650" lvl="1" indent="-171450">
              <a:buFont typeface="Wingdings" pitchFamily="2" charset="2"/>
              <a:buChar char="Ø"/>
            </a:pPr>
            <a:r>
              <a:rPr lang="en-ID" sz="1100" i="1" dirty="0">
                <a:latin typeface="Campton Book" panose="020B0004020102020203" pitchFamily="34" charset="0"/>
              </a:rPr>
              <a:t>Rice, </a:t>
            </a:r>
            <a:r>
              <a:rPr lang="en-ID" sz="1100" i="1" dirty="0" err="1">
                <a:latin typeface="Campton Book" panose="020B0004020102020203" pitchFamily="34" charset="0"/>
              </a:rPr>
              <a:t>Soysauce</a:t>
            </a:r>
            <a:r>
              <a:rPr lang="en-ID" sz="1100" i="1" dirty="0">
                <a:latin typeface="Campton Book" panose="020B0004020102020203" pitchFamily="34" charset="0"/>
              </a:rPr>
              <a:t>, Spices and Cooking oil </a:t>
            </a:r>
            <a:endParaRPr lang="en-ID" sz="1100" i="1" dirty="0">
              <a:effectLst/>
              <a:latin typeface="Campton Book" panose="020B0004020102020203" pitchFamily="34" charset="0"/>
            </a:endParaRPr>
          </a:p>
          <a:p>
            <a:pPr marL="171450" indent="-171450">
              <a:buFont typeface="Arial" panose="020B0604020202020204" pitchFamily="34" charset="0"/>
              <a:buChar char="•"/>
            </a:pPr>
            <a:r>
              <a:rPr lang="en-ID" sz="1100" b="1" dirty="0">
                <a:effectLst/>
                <a:latin typeface="Campton SemiBold" panose="020B0004020102020203" pitchFamily="34" charset="0"/>
              </a:rPr>
              <a:t>Which FMCG’s are committed to include reuse in the region?</a:t>
            </a:r>
          </a:p>
          <a:p>
            <a:pPr marL="628650" lvl="1" indent="-171450">
              <a:buFont typeface="Wingdings" pitchFamily="2" charset="2"/>
              <a:buChar char="Ø"/>
            </a:pPr>
            <a:r>
              <a:rPr lang="en-ID" sz="1100" b="1" i="1" dirty="0">
                <a:latin typeface="Campton Book" panose="020B0004020102020203" pitchFamily="34" charset="0"/>
              </a:rPr>
              <a:t>Rice</a:t>
            </a:r>
            <a:r>
              <a:rPr lang="en-ID" sz="1100" i="1" dirty="0">
                <a:latin typeface="Campton Book" panose="020B0004020102020203" pitchFamily="34" charset="0"/>
              </a:rPr>
              <a:t>: </a:t>
            </a:r>
            <a:r>
              <a:rPr lang="en-ID" sz="1100" i="1" dirty="0" err="1">
                <a:latin typeface="Campton Book" panose="020B0004020102020203" pitchFamily="34" charset="0"/>
              </a:rPr>
              <a:t>Kelapa</a:t>
            </a:r>
            <a:r>
              <a:rPr lang="en-ID" sz="1100" i="1" dirty="0">
                <a:latin typeface="Campton Book" panose="020B0004020102020203" pitchFamily="34" charset="0"/>
              </a:rPr>
              <a:t> Dua, Banyuwangi Based Rice Mill -&gt; Committed to sustainability including reuse and want to explore </a:t>
            </a:r>
          </a:p>
          <a:p>
            <a:pPr marL="628650" lvl="1" indent="-171450">
              <a:buFont typeface="Wingdings" pitchFamily="2" charset="2"/>
              <a:buChar char="Ø"/>
            </a:pPr>
            <a:r>
              <a:rPr lang="en-ID" sz="1100" b="1" i="1" dirty="0" err="1">
                <a:latin typeface="Campton Book" panose="020B0004020102020203" pitchFamily="34" charset="0"/>
              </a:rPr>
              <a:t>Soysauce</a:t>
            </a:r>
            <a:r>
              <a:rPr lang="en-ID" sz="1100" b="1" i="1" dirty="0">
                <a:latin typeface="Campton Book" panose="020B0004020102020203" pitchFamily="34" charset="0"/>
              </a:rPr>
              <a:t>: </a:t>
            </a:r>
            <a:r>
              <a:rPr lang="en-ID" sz="1100" i="1" dirty="0">
                <a:latin typeface="Campton Book" panose="020B0004020102020203" pitchFamily="34" charset="0"/>
              </a:rPr>
              <a:t>Bango, Unilever -&gt; Informed and allow us to do research. </a:t>
            </a:r>
          </a:p>
          <a:p>
            <a:pPr marL="628650" lvl="1" indent="-171450">
              <a:buFont typeface="Wingdings" pitchFamily="2" charset="2"/>
              <a:buChar char="Ø"/>
            </a:pPr>
            <a:r>
              <a:rPr lang="en-ID" sz="1100" b="1" i="1" dirty="0">
                <a:latin typeface="Campton Book" panose="020B0004020102020203" pitchFamily="34" charset="0"/>
              </a:rPr>
              <a:t>Spice: </a:t>
            </a:r>
            <a:r>
              <a:rPr lang="en-ID" sz="1100" i="1" dirty="0">
                <a:latin typeface="Campton Book" panose="020B0004020102020203" pitchFamily="34" charset="0"/>
              </a:rPr>
              <a:t>Bango, Unilever -&gt; Informed and allow us to do research. </a:t>
            </a:r>
          </a:p>
          <a:p>
            <a:pPr marL="628650" lvl="1" indent="-171450">
              <a:buFont typeface="Wingdings" pitchFamily="2" charset="2"/>
              <a:buChar char="Ø"/>
            </a:pPr>
            <a:r>
              <a:rPr lang="en-ID" sz="1100" b="1" i="1" dirty="0">
                <a:latin typeface="Campton Book" panose="020B0004020102020203" pitchFamily="34" charset="0"/>
              </a:rPr>
              <a:t>Cooking Oil: </a:t>
            </a:r>
            <a:r>
              <a:rPr lang="en-ID" sz="1100" i="1" dirty="0" err="1">
                <a:latin typeface="Campton Book" panose="020B0004020102020203" pitchFamily="34" charset="0"/>
              </a:rPr>
              <a:t>Bimoli</a:t>
            </a:r>
            <a:r>
              <a:rPr lang="en-ID" sz="1100" i="1" dirty="0">
                <a:latin typeface="Campton Book" panose="020B0004020102020203" pitchFamily="34" charset="0"/>
              </a:rPr>
              <a:t> and </a:t>
            </a:r>
            <a:r>
              <a:rPr lang="en-ID" sz="1100" i="1" dirty="0" err="1">
                <a:latin typeface="Campton Book" panose="020B0004020102020203" pitchFamily="34" charset="0"/>
              </a:rPr>
              <a:t>Minyakita</a:t>
            </a:r>
            <a:r>
              <a:rPr lang="en-ID" sz="1100" i="1" dirty="0">
                <a:latin typeface="Campton Book" panose="020B0004020102020203" pitchFamily="34" charset="0"/>
              </a:rPr>
              <a:t> -&gt; Informed, piloting informally via their distributor </a:t>
            </a:r>
          </a:p>
          <a:p>
            <a:pPr marL="171450" indent="-171450">
              <a:buFont typeface="Arial" panose="020B0604020202020204" pitchFamily="34" charset="0"/>
              <a:buChar char="•"/>
            </a:pPr>
            <a:r>
              <a:rPr lang="en-ID" sz="1100" b="1" dirty="0">
                <a:effectLst/>
                <a:latin typeface="Campton SemiBold" panose="020B0004020102020203" pitchFamily="34" charset="0"/>
              </a:rPr>
              <a:t>Which departments of these FMCG’s are included (e.g. quality team, branding, etc.)? </a:t>
            </a:r>
          </a:p>
          <a:p>
            <a:pPr marL="628650" lvl="1" indent="-171450">
              <a:buFont typeface="Wingdings" pitchFamily="2" charset="2"/>
              <a:buChar char="Ø"/>
            </a:pPr>
            <a:r>
              <a:rPr lang="en-ID" sz="1100" i="1" dirty="0">
                <a:latin typeface="Campton Book" panose="020B0004020102020203" pitchFamily="34" charset="0"/>
              </a:rPr>
              <a:t>As of now, at the Rice mill we work with the owner and operations team. The other FMCG partners are aware of the pilot and allow us to do research and to work informally with their distributors. We can explore the official partnership during the next scaling phase.</a:t>
            </a:r>
            <a:endParaRPr lang="en-ID" sz="1100" i="1" dirty="0">
              <a:effectLst/>
              <a:latin typeface="Campton Book" panose="020B0004020102020203" pitchFamily="34" charset="0"/>
            </a:endParaRPr>
          </a:p>
          <a:p>
            <a:pPr marL="171450" indent="-171450">
              <a:buFont typeface="Arial" panose="020B0604020202020204" pitchFamily="34" charset="0"/>
              <a:buChar char="•"/>
            </a:pPr>
            <a:r>
              <a:rPr lang="en-ID" sz="1100" b="1" dirty="0">
                <a:effectLst/>
                <a:latin typeface="Campton SemiBold" panose="020B0004020102020203" pitchFamily="34" charset="0"/>
              </a:rPr>
              <a:t>What is the top 10 of packaging items from products (from which FMCG’s) that are being mismanaged in the region?</a:t>
            </a:r>
            <a:endParaRPr lang="en-ID" sz="1100" b="1" dirty="0">
              <a:latin typeface="Campton SemiBold" panose="020B0004020102020203" pitchFamily="34" charset="0"/>
            </a:endParaRPr>
          </a:p>
          <a:p>
            <a:pPr marL="628650" lvl="1" indent="-171450">
              <a:buFont typeface="Wingdings" pitchFamily="2" charset="2"/>
              <a:buChar char="Ø"/>
            </a:pPr>
            <a:r>
              <a:rPr lang="en-ID" sz="1100" dirty="0">
                <a:effectLst/>
                <a:latin typeface="Campton Book" panose="020B0004020102020203" pitchFamily="34" charset="0"/>
              </a:rPr>
              <a:t>From PISCES research: sachets and within sachets category: coffee sachet, seasoning, sauces, nuts and crisps, noodles</a:t>
            </a:r>
            <a:endParaRPr lang="en-ID" sz="1100" dirty="0">
              <a:latin typeface="Campton Book" panose="020B0004020102020203" pitchFamily="34" charset="0"/>
            </a:endParaRPr>
          </a:p>
          <a:p>
            <a:pPr marL="171450" indent="-171450">
              <a:buFont typeface="Arial" panose="020B0604020202020204" pitchFamily="34" charset="0"/>
              <a:buChar char="•"/>
            </a:pPr>
            <a:endParaRPr lang="en-ID" sz="1100" dirty="0">
              <a:effectLst/>
              <a:latin typeface="Campton Book" panose="020B0004020102020203" pitchFamily="34" charset="0"/>
            </a:endParaRPr>
          </a:p>
          <a:p>
            <a:pPr marL="171450" indent="-171450">
              <a:buFont typeface="Arial" panose="020B0604020202020204" pitchFamily="34" charset="0"/>
              <a:buChar char="•"/>
            </a:pPr>
            <a:endParaRPr lang="en-ID" sz="1100" dirty="0">
              <a:effectLst/>
              <a:latin typeface="Campton Book" panose="020B0004020102020203" pitchFamily="34" charset="0"/>
            </a:endParaRPr>
          </a:p>
          <a:p>
            <a:pPr marL="171450" indent="-171450">
              <a:buFont typeface="Arial" panose="020B0604020202020204" pitchFamily="34" charset="0"/>
              <a:buChar char="•"/>
            </a:pPr>
            <a:endParaRPr lang="en-ID" sz="1100" dirty="0">
              <a:latin typeface="Campton Book" panose="020B0004020102020203" pitchFamily="34" charset="0"/>
            </a:endParaRPr>
          </a:p>
          <a:p>
            <a:pPr marL="171450" indent="-171450">
              <a:buFont typeface="Arial" panose="020B0604020202020204" pitchFamily="34" charset="0"/>
              <a:buChar char="•"/>
            </a:pPr>
            <a:endParaRPr lang="en-ID" sz="1100" dirty="0">
              <a:latin typeface="Campton Book" panose="020B0004020102020203" pitchFamily="34" charset="0"/>
            </a:endParaRPr>
          </a:p>
          <a:p>
            <a:pPr marL="171450" indent="-171450">
              <a:buFont typeface="Arial" panose="020B0604020202020204" pitchFamily="34" charset="0"/>
              <a:buChar char="•"/>
            </a:pPr>
            <a:endParaRPr lang="en-ID" sz="1100" dirty="0">
              <a:latin typeface="Campton Book" panose="020B0004020102020203" pitchFamily="34" charset="0"/>
            </a:endParaRPr>
          </a:p>
          <a:p>
            <a:pPr marL="171450" indent="-171450">
              <a:buFont typeface="Arial" panose="020B0604020202020204" pitchFamily="34" charset="0"/>
              <a:buChar char="•"/>
            </a:pPr>
            <a:endParaRPr lang="en-ID" sz="1100" dirty="0">
              <a:latin typeface="Campton Book" panose="020B0004020102020203" pitchFamily="34" charset="0"/>
            </a:endParaRPr>
          </a:p>
          <a:p>
            <a:pPr marL="171450" indent="-171450">
              <a:buFont typeface="Arial" panose="020B0604020202020204" pitchFamily="34" charset="0"/>
              <a:buChar char="•"/>
            </a:pPr>
            <a:endParaRPr lang="en-ID" sz="1100" dirty="0">
              <a:latin typeface="Campton Book" panose="020B0004020102020203" pitchFamily="34" charset="0"/>
            </a:endParaRPr>
          </a:p>
          <a:p>
            <a:endParaRPr lang="en-ID" sz="1100" dirty="0">
              <a:latin typeface="Campton Book" panose="020B0004020102020203" pitchFamily="34" charset="0"/>
            </a:endParaRPr>
          </a:p>
        </p:txBody>
      </p:sp>
      <p:sp>
        <p:nvSpPr>
          <p:cNvPr id="14" name="TextBox 13">
            <a:extLst>
              <a:ext uri="{FF2B5EF4-FFF2-40B4-BE49-F238E27FC236}">
                <a16:creationId xmlns:a16="http://schemas.microsoft.com/office/drawing/2014/main" id="{39B37CB5-5F14-6676-6863-78FF396F890F}"/>
              </a:ext>
            </a:extLst>
          </p:cNvPr>
          <p:cNvSpPr txBox="1"/>
          <p:nvPr/>
        </p:nvSpPr>
        <p:spPr>
          <a:xfrm>
            <a:off x="201385" y="3773823"/>
            <a:ext cx="6096000" cy="369332"/>
          </a:xfrm>
          <a:prstGeom prst="rect">
            <a:avLst/>
          </a:prstGeom>
          <a:noFill/>
        </p:spPr>
        <p:txBody>
          <a:bodyPr wrap="square">
            <a:spAutoFit/>
          </a:bodyPr>
          <a:lstStyle/>
          <a:p>
            <a:r>
              <a:rPr lang="en-ID" sz="1800" b="1" dirty="0">
                <a:solidFill>
                  <a:srgbClr val="00B6CC"/>
                </a:solidFill>
                <a:effectLst/>
                <a:latin typeface="Campton SemiBold" panose="020B0004020102020203" pitchFamily="34" charset="0"/>
              </a:rPr>
              <a:t>SELECTED PRODUCTS OVERVIEW </a:t>
            </a:r>
            <a:endParaRPr lang="en-US" dirty="0">
              <a:solidFill>
                <a:srgbClr val="00B6CC"/>
              </a:solidFill>
            </a:endParaRPr>
          </a:p>
        </p:txBody>
      </p:sp>
      <p:cxnSp>
        <p:nvCxnSpPr>
          <p:cNvPr id="15" name="Straight Connector 14">
            <a:extLst>
              <a:ext uri="{FF2B5EF4-FFF2-40B4-BE49-F238E27FC236}">
                <a16:creationId xmlns:a16="http://schemas.microsoft.com/office/drawing/2014/main" id="{8AA207EB-F84A-F0AA-6516-6FF1EDC6CA0B}"/>
              </a:ext>
            </a:extLst>
          </p:cNvPr>
          <p:cNvCxnSpPr>
            <a:cxnSpLocks/>
          </p:cNvCxnSpPr>
          <p:nvPr/>
        </p:nvCxnSpPr>
        <p:spPr>
          <a:xfrm flipV="1">
            <a:off x="0" y="3649525"/>
            <a:ext cx="12192000" cy="51858"/>
          </a:xfrm>
          <a:prstGeom prst="line">
            <a:avLst/>
          </a:prstGeom>
          <a:ln w="38100" cap="flat" cmpd="sng" algn="ctr">
            <a:solidFill>
              <a:srgbClr val="00B6CC"/>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 name="TextBox 12">
            <a:extLst>
              <a:ext uri="{FF2B5EF4-FFF2-40B4-BE49-F238E27FC236}">
                <a16:creationId xmlns:a16="http://schemas.microsoft.com/office/drawing/2014/main" id="{122470D3-AF97-6FAC-76F7-EBD6D06DF934}"/>
              </a:ext>
            </a:extLst>
          </p:cNvPr>
          <p:cNvSpPr txBox="1"/>
          <p:nvPr/>
        </p:nvSpPr>
        <p:spPr>
          <a:xfrm>
            <a:off x="189644" y="4871058"/>
            <a:ext cx="1534886" cy="276999"/>
          </a:xfrm>
          <a:prstGeom prst="rect">
            <a:avLst/>
          </a:prstGeom>
          <a:solidFill>
            <a:schemeClr val="bg1"/>
          </a:solidFill>
        </p:spPr>
        <p:txBody>
          <a:bodyPr wrap="square" rtlCol="0">
            <a:spAutoFit/>
          </a:bodyPr>
          <a:lstStyle/>
          <a:p>
            <a:pPr algn="ctr"/>
            <a:r>
              <a:rPr lang="en-US" sz="1200">
                <a:latin typeface="Campton Book" panose="020B0004020102020203" pitchFamily="34" charset="0"/>
              </a:rPr>
              <a:t>60 gr</a:t>
            </a:r>
          </a:p>
        </p:txBody>
      </p:sp>
      <p:sp>
        <p:nvSpPr>
          <p:cNvPr id="16" name="TextBox 15">
            <a:extLst>
              <a:ext uri="{FF2B5EF4-FFF2-40B4-BE49-F238E27FC236}">
                <a16:creationId xmlns:a16="http://schemas.microsoft.com/office/drawing/2014/main" id="{FB9209F5-F058-A7D5-54FF-BEF0683A8FD6}"/>
              </a:ext>
            </a:extLst>
          </p:cNvPr>
          <p:cNvSpPr txBox="1"/>
          <p:nvPr/>
        </p:nvSpPr>
        <p:spPr>
          <a:xfrm>
            <a:off x="4744793" y="5412198"/>
            <a:ext cx="1210245" cy="276999"/>
          </a:xfrm>
          <a:prstGeom prst="rect">
            <a:avLst/>
          </a:prstGeom>
          <a:solidFill>
            <a:schemeClr val="bg1"/>
          </a:solidFill>
        </p:spPr>
        <p:txBody>
          <a:bodyPr wrap="square" rtlCol="0">
            <a:spAutoFit/>
          </a:bodyPr>
          <a:lstStyle/>
          <a:p>
            <a:pPr algn="ctr"/>
            <a:r>
              <a:rPr lang="en-US" sz="1200">
                <a:latin typeface="Campton Book" panose="020B0004020102020203" pitchFamily="34" charset="0"/>
              </a:rPr>
              <a:t>60 ml</a:t>
            </a:r>
          </a:p>
        </p:txBody>
      </p:sp>
      <p:sp>
        <p:nvSpPr>
          <p:cNvPr id="17" name="TextBox 16">
            <a:extLst>
              <a:ext uri="{FF2B5EF4-FFF2-40B4-BE49-F238E27FC236}">
                <a16:creationId xmlns:a16="http://schemas.microsoft.com/office/drawing/2014/main" id="{C98B754E-C41A-877C-2718-AA797D266D47}"/>
              </a:ext>
            </a:extLst>
          </p:cNvPr>
          <p:cNvSpPr txBox="1"/>
          <p:nvPr/>
        </p:nvSpPr>
        <p:spPr>
          <a:xfrm>
            <a:off x="2922512" y="5396646"/>
            <a:ext cx="1210245" cy="276999"/>
          </a:xfrm>
          <a:prstGeom prst="rect">
            <a:avLst/>
          </a:prstGeom>
          <a:solidFill>
            <a:schemeClr val="bg1"/>
          </a:solidFill>
        </p:spPr>
        <p:txBody>
          <a:bodyPr wrap="square" rtlCol="0">
            <a:spAutoFit/>
          </a:bodyPr>
          <a:lstStyle/>
          <a:p>
            <a:pPr algn="ctr"/>
            <a:r>
              <a:rPr lang="en-US" sz="1200">
                <a:latin typeface="Campton Book" panose="020B0004020102020203" pitchFamily="34" charset="0"/>
              </a:rPr>
              <a:t>200 ml</a:t>
            </a:r>
          </a:p>
        </p:txBody>
      </p:sp>
      <p:sp>
        <p:nvSpPr>
          <p:cNvPr id="18" name="TextBox 17">
            <a:extLst>
              <a:ext uri="{FF2B5EF4-FFF2-40B4-BE49-F238E27FC236}">
                <a16:creationId xmlns:a16="http://schemas.microsoft.com/office/drawing/2014/main" id="{33EF862E-8B82-45A2-6E72-9B2BD0A0614F}"/>
              </a:ext>
            </a:extLst>
          </p:cNvPr>
          <p:cNvSpPr txBox="1"/>
          <p:nvPr/>
        </p:nvSpPr>
        <p:spPr>
          <a:xfrm>
            <a:off x="6069816" y="4188089"/>
            <a:ext cx="1534886" cy="276999"/>
          </a:xfrm>
          <a:prstGeom prst="rect">
            <a:avLst/>
          </a:prstGeom>
          <a:solidFill>
            <a:schemeClr val="bg1"/>
          </a:solidFill>
        </p:spPr>
        <p:txBody>
          <a:bodyPr wrap="square" rtlCol="0">
            <a:spAutoFit/>
          </a:bodyPr>
          <a:lstStyle/>
          <a:p>
            <a:pPr algn="ctr"/>
            <a:r>
              <a:rPr lang="en-US" sz="1200" dirty="0">
                <a:latin typeface="Campton Book" panose="020B0004020102020203" pitchFamily="34" charset="0"/>
              </a:rPr>
              <a:t>2 kg</a:t>
            </a:r>
          </a:p>
        </p:txBody>
      </p:sp>
      <p:sp>
        <p:nvSpPr>
          <p:cNvPr id="19" name="TextBox 18">
            <a:extLst>
              <a:ext uri="{FF2B5EF4-FFF2-40B4-BE49-F238E27FC236}">
                <a16:creationId xmlns:a16="http://schemas.microsoft.com/office/drawing/2014/main" id="{5DF95166-03A3-8104-8C40-894AD88BFC07}"/>
              </a:ext>
            </a:extLst>
          </p:cNvPr>
          <p:cNvSpPr txBox="1"/>
          <p:nvPr/>
        </p:nvSpPr>
        <p:spPr>
          <a:xfrm>
            <a:off x="10092908" y="4064852"/>
            <a:ext cx="1060051" cy="276999"/>
          </a:xfrm>
          <a:prstGeom prst="rect">
            <a:avLst/>
          </a:prstGeom>
          <a:solidFill>
            <a:schemeClr val="bg1"/>
          </a:solidFill>
        </p:spPr>
        <p:txBody>
          <a:bodyPr wrap="square" rtlCol="0">
            <a:spAutoFit/>
          </a:bodyPr>
          <a:lstStyle/>
          <a:p>
            <a:pPr algn="ctr"/>
            <a:r>
              <a:rPr lang="en-US" sz="1200">
                <a:latin typeface="Campton Book" panose="020B0004020102020203" pitchFamily="34" charset="0"/>
              </a:rPr>
              <a:t>1 L</a:t>
            </a:r>
          </a:p>
        </p:txBody>
      </p:sp>
      <p:pic>
        <p:nvPicPr>
          <p:cNvPr id="22" name="Picture 21">
            <a:extLst>
              <a:ext uri="{FF2B5EF4-FFF2-40B4-BE49-F238E27FC236}">
                <a16:creationId xmlns:a16="http://schemas.microsoft.com/office/drawing/2014/main" id="{9190C76A-7D5A-4EF9-B7BB-049E0C275683}"/>
              </a:ext>
            </a:extLst>
          </p:cNvPr>
          <p:cNvPicPr>
            <a:picLocks noChangeAspect="1"/>
          </p:cNvPicPr>
          <p:nvPr/>
        </p:nvPicPr>
        <p:blipFill>
          <a:blip r:embed="rId3"/>
          <a:stretch>
            <a:fillRect/>
          </a:stretch>
        </p:blipFill>
        <p:spPr>
          <a:xfrm>
            <a:off x="316487" y="5163724"/>
            <a:ext cx="1255602" cy="1297179"/>
          </a:xfrm>
          <a:prstGeom prst="rect">
            <a:avLst/>
          </a:prstGeom>
        </p:spPr>
      </p:pic>
      <p:pic>
        <p:nvPicPr>
          <p:cNvPr id="23" name="Picture 22">
            <a:extLst>
              <a:ext uri="{FF2B5EF4-FFF2-40B4-BE49-F238E27FC236}">
                <a16:creationId xmlns:a16="http://schemas.microsoft.com/office/drawing/2014/main" id="{84145301-3B25-4ACD-2B9E-AC5BA4C5F348}"/>
              </a:ext>
            </a:extLst>
          </p:cNvPr>
          <p:cNvPicPr>
            <a:picLocks noChangeAspect="1"/>
          </p:cNvPicPr>
          <p:nvPr/>
        </p:nvPicPr>
        <p:blipFill>
          <a:blip r:embed="rId4"/>
          <a:stretch>
            <a:fillRect/>
          </a:stretch>
        </p:blipFill>
        <p:spPr>
          <a:xfrm>
            <a:off x="1559992" y="4644950"/>
            <a:ext cx="917171" cy="1870075"/>
          </a:xfrm>
          <a:prstGeom prst="rect">
            <a:avLst/>
          </a:prstGeom>
        </p:spPr>
      </p:pic>
      <p:pic>
        <p:nvPicPr>
          <p:cNvPr id="24" name="Picture 23">
            <a:extLst>
              <a:ext uri="{FF2B5EF4-FFF2-40B4-BE49-F238E27FC236}">
                <a16:creationId xmlns:a16="http://schemas.microsoft.com/office/drawing/2014/main" id="{19DC7E18-F4B8-88BA-C470-0D5C783C4128}"/>
              </a:ext>
            </a:extLst>
          </p:cNvPr>
          <p:cNvPicPr>
            <a:picLocks noChangeAspect="1"/>
          </p:cNvPicPr>
          <p:nvPr/>
        </p:nvPicPr>
        <p:blipFill>
          <a:blip r:embed="rId5"/>
          <a:stretch>
            <a:fillRect/>
          </a:stretch>
        </p:blipFill>
        <p:spPr>
          <a:xfrm>
            <a:off x="7474351" y="4595404"/>
            <a:ext cx="1749294" cy="1770823"/>
          </a:xfrm>
          <a:prstGeom prst="rect">
            <a:avLst/>
          </a:prstGeom>
        </p:spPr>
      </p:pic>
      <p:pic>
        <p:nvPicPr>
          <p:cNvPr id="25" name="Picture 24">
            <a:extLst>
              <a:ext uri="{FF2B5EF4-FFF2-40B4-BE49-F238E27FC236}">
                <a16:creationId xmlns:a16="http://schemas.microsoft.com/office/drawing/2014/main" id="{ABF5E655-5D7E-C31D-623E-4D5695369144}"/>
              </a:ext>
            </a:extLst>
          </p:cNvPr>
          <p:cNvPicPr>
            <a:picLocks noChangeAspect="1"/>
          </p:cNvPicPr>
          <p:nvPr/>
        </p:nvPicPr>
        <p:blipFill>
          <a:blip r:embed="rId6"/>
          <a:stretch>
            <a:fillRect/>
          </a:stretch>
        </p:blipFill>
        <p:spPr>
          <a:xfrm>
            <a:off x="6214651" y="4738622"/>
            <a:ext cx="1245216" cy="1627605"/>
          </a:xfrm>
          <a:prstGeom prst="rect">
            <a:avLst/>
          </a:prstGeom>
        </p:spPr>
      </p:pic>
      <p:pic>
        <p:nvPicPr>
          <p:cNvPr id="26" name="Picture 25">
            <a:extLst>
              <a:ext uri="{FF2B5EF4-FFF2-40B4-BE49-F238E27FC236}">
                <a16:creationId xmlns:a16="http://schemas.microsoft.com/office/drawing/2014/main" id="{E00225EF-CA55-AE92-0068-EA9CF67D74B4}"/>
              </a:ext>
            </a:extLst>
          </p:cNvPr>
          <p:cNvPicPr>
            <a:picLocks noChangeAspect="1"/>
          </p:cNvPicPr>
          <p:nvPr/>
        </p:nvPicPr>
        <p:blipFill>
          <a:blip r:embed="rId7"/>
          <a:stretch>
            <a:fillRect/>
          </a:stretch>
        </p:blipFill>
        <p:spPr>
          <a:xfrm>
            <a:off x="10129529" y="4387041"/>
            <a:ext cx="1060052" cy="2212858"/>
          </a:xfrm>
          <a:prstGeom prst="rect">
            <a:avLst/>
          </a:prstGeom>
        </p:spPr>
      </p:pic>
      <p:sp>
        <p:nvSpPr>
          <p:cNvPr id="27" name="TextBox 26">
            <a:extLst>
              <a:ext uri="{FF2B5EF4-FFF2-40B4-BE49-F238E27FC236}">
                <a16:creationId xmlns:a16="http://schemas.microsoft.com/office/drawing/2014/main" id="{79B866B7-BD0B-1262-6483-7961A7A460EA}"/>
              </a:ext>
            </a:extLst>
          </p:cNvPr>
          <p:cNvSpPr txBox="1"/>
          <p:nvPr/>
        </p:nvSpPr>
        <p:spPr>
          <a:xfrm>
            <a:off x="1280762" y="4352284"/>
            <a:ext cx="1534886" cy="276999"/>
          </a:xfrm>
          <a:prstGeom prst="rect">
            <a:avLst/>
          </a:prstGeom>
          <a:solidFill>
            <a:schemeClr val="bg1"/>
          </a:solidFill>
        </p:spPr>
        <p:txBody>
          <a:bodyPr wrap="square" rtlCol="0">
            <a:spAutoFit/>
          </a:bodyPr>
          <a:lstStyle/>
          <a:p>
            <a:pPr algn="ctr"/>
            <a:r>
              <a:rPr lang="en-US" sz="1200">
                <a:latin typeface="Campton Book" panose="020B0004020102020203" pitchFamily="34" charset="0"/>
              </a:rPr>
              <a:t>150 gr</a:t>
            </a:r>
          </a:p>
        </p:txBody>
      </p:sp>
      <p:sp>
        <p:nvSpPr>
          <p:cNvPr id="28" name="TextBox 27">
            <a:extLst>
              <a:ext uri="{FF2B5EF4-FFF2-40B4-BE49-F238E27FC236}">
                <a16:creationId xmlns:a16="http://schemas.microsoft.com/office/drawing/2014/main" id="{E77A08FE-CBAE-251B-58E4-0F909F885FF5}"/>
              </a:ext>
            </a:extLst>
          </p:cNvPr>
          <p:cNvSpPr txBox="1"/>
          <p:nvPr/>
        </p:nvSpPr>
        <p:spPr>
          <a:xfrm>
            <a:off x="7541821" y="4063206"/>
            <a:ext cx="1534886" cy="276999"/>
          </a:xfrm>
          <a:prstGeom prst="rect">
            <a:avLst/>
          </a:prstGeom>
          <a:solidFill>
            <a:schemeClr val="bg1"/>
          </a:solidFill>
        </p:spPr>
        <p:txBody>
          <a:bodyPr wrap="square" rtlCol="0">
            <a:spAutoFit/>
          </a:bodyPr>
          <a:lstStyle/>
          <a:p>
            <a:pPr algn="ctr"/>
            <a:r>
              <a:rPr lang="en-US" sz="1200" dirty="0">
                <a:latin typeface="Campton Book" panose="020B0004020102020203" pitchFamily="34" charset="0"/>
              </a:rPr>
              <a:t>5 kg</a:t>
            </a:r>
          </a:p>
        </p:txBody>
      </p:sp>
      <p:pic>
        <p:nvPicPr>
          <p:cNvPr id="6" name="Picture 5" descr="A group of jars on a shelf&#10;&#10;Description automatically generated">
            <a:extLst>
              <a:ext uri="{FF2B5EF4-FFF2-40B4-BE49-F238E27FC236}">
                <a16:creationId xmlns:a16="http://schemas.microsoft.com/office/drawing/2014/main" id="{988A4926-31C3-4A9C-AE98-3E19A495105F}"/>
              </a:ext>
            </a:extLst>
          </p:cNvPr>
          <p:cNvPicPr>
            <a:picLocks noChangeAspect="1"/>
          </p:cNvPicPr>
          <p:nvPr/>
        </p:nvPicPr>
        <p:blipFill>
          <a:blip r:embed="rId8"/>
          <a:stretch>
            <a:fillRect/>
          </a:stretch>
        </p:blipFill>
        <p:spPr>
          <a:xfrm>
            <a:off x="3835154" y="4388498"/>
            <a:ext cx="1209327" cy="2100944"/>
          </a:xfrm>
          <a:prstGeom prst="rect">
            <a:avLst/>
          </a:prstGeom>
        </p:spPr>
      </p:pic>
    </p:spTree>
    <p:extLst>
      <p:ext uri="{BB962C8B-B14F-4D97-AF65-F5344CB8AC3E}">
        <p14:creationId xmlns:p14="http://schemas.microsoft.com/office/powerpoint/2010/main" val="3828950039"/>
      </p:ext>
    </p:extLst>
  </p:cSld>
  <p:clrMapOvr>
    <a:masterClrMapping/>
  </p:clrMapOvr>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1727295-713A-B53D-711E-A82568D4E913}"/>
              </a:ext>
            </a:extLst>
          </p:cNvPr>
          <p:cNvSpPr/>
          <p:nvPr/>
        </p:nvSpPr>
        <p:spPr>
          <a:xfrm>
            <a:off x="0" y="0"/>
            <a:ext cx="12192000" cy="1045029"/>
          </a:xfrm>
          <a:prstGeom prst="rect">
            <a:avLst/>
          </a:prstGeom>
          <a:solidFill>
            <a:srgbClr val="00B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40F2ED-459D-CC0A-FCC2-2A33CFA9BD3E}"/>
              </a:ext>
            </a:extLst>
          </p:cNvPr>
          <p:cNvSpPr>
            <a:spLocks noGrp="1"/>
          </p:cNvSpPr>
          <p:nvPr>
            <p:ph type="title"/>
          </p:nvPr>
        </p:nvSpPr>
        <p:spPr>
          <a:xfrm>
            <a:off x="201385" y="-139645"/>
            <a:ext cx="10515600" cy="1325563"/>
          </a:xfrm>
        </p:spPr>
        <p:txBody>
          <a:bodyPr>
            <a:normAutofit/>
          </a:bodyPr>
          <a:lstStyle/>
          <a:p>
            <a:r>
              <a:rPr lang="en-US" sz="2800" b="1" dirty="0">
                <a:solidFill>
                  <a:schemeClr val="bg1"/>
                </a:solidFill>
                <a:latin typeface="Campton SemiBold" panose="020B0004020102020203" pitchFamily="34" charset="0"/>
                <a:cs typeface="Calibri Light"/>
              </a:rPr>
              <a:t>Demography, pilot location, communities: initial scoping</a:t>
            </a:r>
            <a:endParaRPr lang="en-US" sz="2800" b="1" dirty="0">
              <a:solidFill>
                <a:schemeClr val="bg1"/>
              </a:solidFill>
              <a:latin typeface="Campton SemiBold" panose="020B0004020102020203" pitchFamily="34" charset="0"/>
            </a:endParaRPr>
          </a:p>
        </p:txBody>
      </p:sp>
      <p:sp>
        <p:nvSpPr>
          <p:cNvPr id="9" name="TextBox 8">
            <a:extLst>
              <a:ext uri="{FF2B5EF4-FFF2-40B4-BE49-F238E27FC236}">
                <a16:creationId xmlns:a16="http://schemas.microsoft.com/office/drawing/2014/main" id="{023822C9-A724-B7A1-8250-E10DC86C1ADA}"/>
              </a:ext>
            </a:extLst>
          </p:cNvPr>
          <p:cNvSpPr txBox="1"/>
          <p:nvPr/>
        </p:nvSpPr>
        <p:spPr>
          <a:xfrm>
            <a:off x="157841" y="1128973"/>
            <a:ext cx="11486614" cy="2800767"/>
          </a:xfrm>
          <a:prstGeom prst="rect">
            <a:avLst/>
          </a:prstGeom>
          <a:noFill/>
        </p:spPr>
        <p:txBody>
          <a:bodyPr wrap="square">
            <a:spAutoFit/>
          </a:bodyPr>
          <a:lstStyle/>
          <a:p>
            <a:r>
              <a:rPr lang="en-ID" sz="1100" b="1" u="sng" dirty="0">
                <a:effectLst/>
                <a:latin typeface="Campton SemiBold" panose="00000700000000000000" pitchFamily="50" charset="0"/>
              </a:rPr>
              <a:t>On Demography and Merchants: </a:t>
            </a:r>
          </a:p>
          <a:p>
            <a:pPr marL="171450" indent="-171450">
              <a:buFont typeface="Arial" panose="020B0604020202020204" pitchFamily="34" charset="0"/>
              <a:buChar char="•"/>
            </a:pPr>
            <a:r>
              <a:rPr lang="en-ID" sz="1100" b="1" dirty="0">
                <a:effectLst/>
                <a:latin typeface="Campton SemiBold" panose="00000700000000000000" pitchFamily="50" charset="0"/>
              </a:rPr>
              <a:t>What does the demography look like on average in the region?</a:t>
            </a:r>
          </a:p>
          <a:p>
            <a:pPr marL="628650" lvl="1" indent="-171450">
              <a:buFont typeface="Wingdings" pitchFamily="2" charset="2"/>
              <a:buChar char="Ø"/>
            </a:pPr>
            <a:r>
              <a:rPr lang="en-ID" sz="1100" dirty="0">
                <a:latin typeface="Campton Light" panose="00000500000000000000" pitchFamily="50" charset="0"/>
              </a:rPr>
              <a:t>Our B2B merchant partners are divided into two types: the </a:t>
            </a:r>
            <a:r>
              <a:rPr lang="en-ID" sz="1100" dirty="0" err="1">
                <a:latin typeface="Campton Light" panose="00000500000000000000" pitchFamily="50" charset="0"/>
              </a:rPr>
              <a:t>Warung</a:t>
            </a:r>
            <a:r>
              <a:rPr lang="en-ID" sz="1100" dirty="0">
                <a:latin typeface="Campton Light" panose="00000500000000000000" pitchFamily="50" charset="0"/>
              </a:rPr>
              <a:t> and </a:t>
            </a:r>
            <a:r>
              <a:rPr lang="en-ID" sz="1100" dirty="0" err="1">
                <a:latin typeface="Campton Light" panose="00000500000000000000" pitchFamily="50" charset="0"/>
              </a:rPr>
              <a:t>Supermart</a:t>
            </a:r>
            <a:r>
              <a:rPr lang="en-ID" sz="1100" dirty="0">
                <a:latin typeface="Campton Light" panose="00000500000000000000" pitchFamily="50" charset="0"/>
              </a:rPr>
              <a:t>. The </a:t>
            </a:r>
            <a:r>
              <a:rPr lang="en-ID" sz="1100" dirty="0" err="1">
                <a:latin typeface="Campton Light" panose="00000500000000000000" pitchFamily="50" charset="0"/>
              </a:rPr>
              <a:t>Warung</a:t>
            </a:r>
            <a:r>
              <a:rPr lang="en-ID" sz="1100" dirty="0">
                <a:latin typeface="Campton Light" panose="00000500000000000000" pitchFamily="50" charset="0"/>
              </a:rPr>
              <a:t> caters middle to low-income consumers, and </a:t>
            </a:r>
            <a:r>
              <a:rPr lang="en-ID" sz="1100" dirty="0" err="1">
                <a:latin typeface="Campton Light" panose="00000500000000000000" pitchFamily="50" charset="0"/>
              </a:rPr>
              <a:t>Supermart</a:t>
            </a:r>
            <a:r>
              <a:rPr lang="en-ID" sz="1100" dirty="0">
                <a:latin typeface="Campton Light" panose="00000500000000000000" pitchFamily="50" charset="0"/>
              </a:rPr>
              <a:t> caters the middle to upper-income level demographic of Banyuwangi </a:t>
            </a:r>
          </a:p>
          <a:p>
            <a:pPr marL="171450" indent="-171450">
              <a:buFont typeface="Arial" panose="020B0604020202020204" pitchFamily="34" charset="0"/>
              <a:buChar char="•"/>
            </a:pPr>
            <a:r>
              <a:rPr lang="en-ID" sz="1100" b="1" dirty="0">
                <a:effectLst/>
                <a:latin typeface="Campton SemiBold" panose="00000700000000000000" pitchFamily="50" charset="0"/>
              </a:rPr>
              <a:t>What does this mean for consumption patterns?</a:t>
            </a:r>
          </a:p>
          <a:p>
            <a:pPr marL="628650" lvl="1" indent="-171450">
              <a:buFont typeface="Wingdings" pitchFamily="2" charset="2"/>
              <a:buChar char="Ø"/>
            </a:pPr>
            <a:r>
              <a:rPr lang="en-ID" sz="1100" dirty="0">
                <a:latin typeface="Campton Light" panose="00000500000000000000" pitchFamily="50" charset="0"/>
              </a:rPr>
              <a:t>The nature of the products are fast consumption and convenience. Price sensitivity and brand trust are high within this demographic. </a:t>
            </a:r>
          </a:p>
          <a:p>
            <a:pPr marL="171450" indent="-171450">
              <a:buFont typeface="Arial" panose="020B0604020202020204" pitchFamily="34" charset="0"/>
              <a:buChar char="•"/>
            </a:pPr>
            <a:r>
              <a:rPr lang="en-ID" sz="1100" b="1" dirty="0">
                <a:effectLst/>
                <a:latin typeface="Campton SemiBold" panose="00000700000000000000" pitchFamily="50" charset="0"/>
              </a:rPr>
              <a:t>Where are most packaging items mismanaged so most littering can be prevented? </a:t>
            </a:r>
          </a:p>
          <a:p>
            <a:pPr marL="628650" lvl="1" indent="-171450">
              <a:buFont typeface="Wingdings" pitchFamily="2" charset="2"/>
              <a:buChar char="Ø"/>
            </a:pPr>
            <a:r>
              <a:rPr lang="en-ID" sz="1100" dirty="0">
                <a:latin typeface="Campton Light" panose="00000500000000000000" pitchFamily="50" charset="0"/>
              </a:rPr>
              <a:t>For now, we found that cooking oil is the fastest selling within the merchant type. From the litter surveys in the Banyuwangi area it was found that also seasoning sachets and sauce sachets are found often. Replacing these via returnable packaging systems will prevent most littering. We also found out that other items might need to be included in future pilots, such as coffee sachets or snacks packaging. </a:t>
            </a:r>
          </a:p>
          <a:p>
            <a:pPr marL="628650" lvl="1" indent="-171450">
              <a:buFont typeface="Wingdings" pitchFamily="2" charset="2"/>
              <a:buChar char="Ø"/>
            </a:pPr>
            <a:endParaRPr lang="en-ID" sz="1100" b="1" u="sng" dirty="0">
              <a:effectLst/>
              <a:latin typeface="Campton Light" panose="00000500000000000000" pitchFamily="50" charset="0"/>
            </a:endParaRPr>
          </a:p>
          <a:p>
            <a:r>
              <a:rPr lang="en-ID" sz="1100" b="1" u="sng" dirty="0">
                <a:effectLst/>
                <a:latin typeface="Campton SemiBold" panose="00000700000000000000" pitchFamily="50" charset="0"/>
              </a:rPr>
              <a:t>Committed communities / retailers:</a:t>
            </a:r>
            <a:endParaRPr lang="en-ID" sz="1100" b="1" u="sng" dirty="0">
              <a:latin typeface="Campton SemiBold" panose="00000700000000000000" pitchFamily="50" charset="0"/>
            </a:endParaRPr>
          </a:p>
          <a:p>
            <a:pPr marL="171450" indent="-171450">
              <a:buFont typeface="Arial" panose="020B0604020202020204" pitchFamily="34" charset="0"/>
              <a:buChar char="•"/>
            </a:pPr>
            <a:r>
              <a:rPr lang="en-ID" sz="1100" b="1" dirty="0">
                <a:effectLst/>
                <a:latin typeface="Campton SemiBold" panose="00000700000000000000" pitchFamily="50" charset="0"/>
              </a:rPr>
              <a:t>With which communities in the chosen location (see above) are already ongoing </a:t>
            </a:r>
            <a:r>
              <a:rPr lang="en-ID" sz="1100" b="1" dirty="0">
                <a:latin typeface="Campton SemiBold" panose="00000700000000000000" pitchFamily="50" charset="0"/>
              </a:rPr>
              <a:t>c</a:t>
            </a:r>
            <a:r>
              <a:rPr lang="en-ID" sz="1100" b="1" dirty="0">
                <a:effectLst/>
                <a:latin typeface="Campton SemiBold" panose="00000700000000000000" pitchFamily="50" charset="0"/>
              </a:rPr>
              <a:t>ollaborations? </a:t>
            </a:r>
            <a:endParaRPr lang="en-ID" sz="1100" dirty="0">
              <a:latin typeface="Campton SemiBold" panose="00000700000000000000" pitchFamily="50" charset="0"/>
            </a:endParaRPr>
          </a:p>
          <a:p>
            <a:pPr marL="171450" indent="-171450">
              <a:buFont typeface="Arial" panose="020B0604020202020204" pitchFamily="34" charset="0"/>
              <a:buChar char="•"/>
            </a:pPr>
            <a:r>
              <a:rPr lang="en-ID" sz="1100" b="1" dirty="0">
                <a:effectLst/>
                <a:latin typeface="Campton SemiBold" panose="00000700000000000000" pitchFamily="50" charset="0"/>
              </a:rPr>
              <a:t>With which other retailers (various types of </a:t>
            </a:r>
            <a:r>
              <a:rPr lang="en-ID" sz="1100" b="1" dirty="0" err="1">
                <a:effectLst/>
                <a:latin typeface="Campton SemiBold" panose="00000700000000000000" pitchFamily="50" charset="0"/>
              </a:rPr>
              <a:t>warungs</a:t>
            </a:r>
            <a:r>
              <a:rPr lang="en-ID" sz="1100" b="1" dirty="0">
                <a:effectLst/>
                <a:latin typeface="Campton SemiBold" panose="00000700000000000000" pitchFamily="50" charset="0"/>
              </a:rPr>
              <a:t>) are already ongoing collaborations?</a:t>
            </a:r>
          </a:p>
          <a:p>
            <a:pPr marL="628650" lvl="1" indent="-171450">
              <a:buFont typeface="Wingdings" pitchFamily="2" charset="2"/>
              <a:buChar char="Ø"/>
            </a:pPr>
            <a:r>
              <a:rPr lang="en-ID" sz="1100" dirty="0">
                <a:latin typeface="Campton Light" panose="00000500000000000000" pitchFamily="50" charset="0"/>
              </a:rPr>
              <a:t>See the overview below for the answer to these 2 questions: </a:t>
            </a:r>
            <a:endParaRPr lang="en-ID" sz="1100" dirty="0">
              <a:effectLst/>
              <a:latin typeface="Campton Light" panose="00000500000000000000" pitchFamily="50" charset="0"/>
            </a:endParaRPr>
          </a:p>
          <a:p>
            <a:pPr marL="628650" lvl="1" indent="-171450">
              <a:buFont typeface="Wingdings" pitchFamily="2" charset="2"/>
              <a:buChar char="Ø"/>
            </a:pPr>
            <a:endParaRPr lang="en-ID" sz="1100" dirty="0">
              <a:latin typeface="Campton Book" panose="020B0004020102020203" pitchFamily="34" charset="0"/>
            </a:endParaRPr>
          </a:p>
        </p:txBody>
      </p:sp>
      <p:sp>
        <p:nvSpPr>
          <p:cNvPr id="3" name="TextBox 2">
            <a:extLst>
              <a:ext uri="{FF2B5EF4-FFF2-40B4-BE49-F238E27FC236}">
                <a16:creationId xmlns:a16="http://schemas.microsoft.com/office/drawing/2014/main" id="{F2BE6FA8-7975-BB84-CCAF-62521D885293}"/>
              </a:ext>
            </a:extLst>
          </p:cNvPr>
          <p:cNvSpPr txBox="1"/>
          <p:nvPr/>
        </p:nvSpPr>
        <p:spPr>
          <a:xfrm>
            <a:off x="6963634" y="3899427"/>
            <a:ext cx="3753351"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dirty="0">
                <a:latin typeface="Campton Light" panose="00000500000000000000" pitchFamily="50" charset="0"/>
                <a:ea typeface="Calibri"/>
                <a:cs typeface="Calibri"/>
              </a:rPr>
              <a:t>During the pilot preparation in February 2024 we spoke at length to </a:t>
            </a:r>
            <a:r>
              <a:rPr lang="en-US" sz="1100" b="1" u="sng" dirty="0">
                <a:latin typeface="Campton SemiBold" panose="00000700000000000000" pitchFamily="50" charset="0"/>
                <a:ea typeface="Calibri"/>
                <a:cs typeface="Calibri"/>
              </a:rPr>
              <a:t>20 Merchants:</a:t>
            </a:r>
          </a:p>
          <a:p>
            <a:pPr marL="171450" indent="-171450">
              <a:buFont typeface="Arial" panose="020B0604020202020204" pitchFamily="34" charset="0"/>
              <a:buChar char="•"/>
            </a:pPr>
            <a:r>
              <a:rPr lang="en-US" sz="1100" dirty="0">
                <a:latin typeface="Campton Light" panose="00000500000000000000" pitchFamily="50" charset="0"/>
                <a:ea typeface="Calibri"/>
                <a:cs typeface="Calibri"/>
              </a:rPr>
              <a:t>15 Traditional </a:t>
            </a:r>
            <a:r>
              <a:rPr lang="en-US" sz="1100" dirty="0" err="1">
                <a:latin typeface="Campton Light" panose="00000500000000000000" pitchFamily="50" charset="0"/>
                <a:ea typeface="Calibri"/>
                <a:cs typeface="Calibri"/>
              </a:rPr>
              <a:t>warung</a:t>
            </a:r>
            <a:r>
              <a:rPr lang="en-US" sz="1100" dirty="0">
                <a:latin typeface="Campton Light" panose="00000500000000000000" pitchFamily="50" charset="0"/>
                <a:ea typeface="Calibri"/>
                <a:cs typeface="Calibri"/>
              </a:rPr>
              <a:t> </a:t>
            </a:r>
            <a:r>
              <a:rPr lang="en-US" sz="1100" dirty="0" err="1">
                <a:latin typeface="Campton Light" panose="00000500000000000000" pitchFamily="50" charset="0"/>
                <a:ea typeface="Calibri"/>
                <a:cs typeface="Calibri"/>
              </a:rPr>
              <a:t>Kelontong</a:t>
            </a:r>
            <a:r>
              <a:rPr lang="en-US" sz="1100" dirty="0">
                <a:latin typeface="Campton Light" panose="00000500000000000000" pitchFamily="50" charset="0"/>
                <a:ea typeface="Calibri"/>
                <a:cs typeface="Calibri"/>
              </a:rPr>
              <a:t> (including 1 PKK)</a:t>
            </a:r>
          </a:p>
          <a:p>
            <a:pPr marL="171450" indent="-171450">
              <a:buFont typeface="Arial" panose="020B0604020202020204" pitchFamily="34" charset="0"/>
              <a:buChar char="•"/>
            </a:pPr>
            <a:r>
              <a:rPr lang="en-US" sz="1100" dirty="0">
                <a:latin typeface="Campton Light" panose="00000500000000000000" pitchFamily="50" charset="0"/>
                <a:ea typeface="Calibri"/>
                <a:cs typeface="Calibri"/>
              </a:rPr>
              <a:t>5 personally owned semi-supermarket </a:t>
            </a:r>
          </a:p>
          <a:p>
            <a:r>
              <a:rPr lang="en-US" sz="1100" dirty="0">
                <a:latin typeface="Campton Light" panose="00000500000000000000" pitchFamily="50" charset="0"/>
                <a:ea typeface="Calibri"/>
                <a:cs typeface="Calibri"/>
              </a:rPr>
              <a:t>75% (15 stores) is willing to discuss reselling (and provided contact details) </a:t>
            </a:r>
            <a:br>
              <a:rPr lang="en-US" sz="1100" dirty="0">
                <a:latin typeface="Campton Light" panose="00000500000000000000" pitchFamily="50" charset="0"/>
                <a:ea typeface="Calibri"/>
                <a:cs typeface="Calibri"/>
              </a:rPr>
            </a:br>
            <a:endParaRPr lang="en-US" sz="1100" dirty="0">
              <a:latin typeface="Campton Light" panose="00000500000000000000" pitchFamily="50" charset="0"/>
              <a:ea typeface="Calibri"/>
              <a:cs typeface="Calibri"/>
            </a:endParaRPr>
          </a:p>
          <a:p>
            <a:r>
              <a:rPr lang="en-US" sz="1100" dirty="0">
                <a:latin typeface="Campton Light" panose="00000500000000000000" pitchFamily="50" charset="0"/>
                <a:ea typeface="Calibri"/>
                <a:cs typeface="Calibri"/>
              </a:rPr>
              <a:t>In the 2</a:t>
            </a:r>
            <a:r>
              <a:rPr lang="en-US" sz="1100" baseline="30000" dirty="0">
                <a:latin typeface="Campton Light" panose="00000500000000000000" pitchFamily="50" charset="0"/>
                <a:ea typeface="Calibri"/>
                <a:cs typeface="Calibri"/>
              </a:rPr>
              <a:t>nd</a:t>
            </a:r>
            <a:r>
              <a:rPr lang="en-US" sz="1100" dirty="0">
                <a:latin typeface="Campton Light" panose="00000500000000000000" pitchFamily="50" charset="0"/>
                <a:ea typeface="Calibri"/>
                <a:cs typeface="Calibri"/>
              </a:rPr>
              <a:t> week of January, we conducted surveys in stores throughout Banyuwangi City and the </a:t>
            </a:r>
            <a:r>
              <a:rPr lang="en-US" sz="1100" dirty="0" err="1">
                <a:latin typeface="Campton Light" panose="00000500000000000000" pitchFamily="50" charset="0"/>
                <a:ea typeface="Calibri"/>
                <a:cs typeface="Calibri"/>
              </a:rPr>
              <a:t>Rogojampi</a:t>
            </a:r>
            <a:r>
              <a:rPr lang="en-US" sz="1100" dirty="0">
                <a:latin typeface="Campton Light" panose="00000500000000000000" pitchFamily="50" charset="0"/>
                <a:ea typeface="Calibri"/>
                <a:cs typeface="Calibri"/>
              </a:rPr>
              <a:t> area. </a:t>
            </a:r>
          </a:p>
          <a:p>
            <a:r>
              <a:rPr lang="en-US" sz="1100" b="1" u="sng" dirty="0">
                <a:latin typeface="Campton SemiBold" panose="00000700000000000000" pitchFamily="50" charset="0"/>
                <a:cs typeface="Calibri"/>
              </a:rPr>
              <a:t>6 stores agree to pilot with us by the end of February 2024</a:t>
            </a:r>
            <a:r>
              <a:rPr lang="en-US" sz="1000" i="1" dirty="0">
                <a:latin typeface="Campton Light" panose="00000500000000000000" pitchFamily="50" charset="0"/>
                <a:cs typeface="Calibri"/>
              </a:rPr>
              <a:t>(30% of the total merchants reached):</a:t>
            </a:r>
          </a:p>
          <a:p>
            <a:pPr marL="171450" indent="-171450">
              <a:buFont typeface="Arial" panose="020B0604020202020204" pitchFamily="34" charset="0"/>
              <a:buChar char="•"/>
            </a:pPr>
            <a:r>
              <a:rPr lang="en-US" sz="1000" dirty="0">
                <a:latin typeface="Campton Light" panose="00000500000000000000" pitchFamily="50" charset="0"/>
                <a:cs typeface="Calibri"/>
              </a:rPr>
              <a:t>3 </a:t>
            </a:r>
            <a:r>
              <a:rPr lang="en-US" sz="1000" dirty="0" err="1">
                <a:latin typeface="Campton Light" panose="00000500000000000000" pitchFamily="50" charset="0"/>
                <a:cs typeface="Calibri"/>
              </a:rPr>
              <a:t>Warungs</a:t>
            </a:r>
            <a:r>
              <a:rPr lang="en-US" sz="1000" dirty="0">
                <a:latin typeface="Campton Light" panose="00000500000000000000" pitchFamily="50" charset="0"/>
                <a:cs typeface="Calibri"/>
              </a:rPr>
              <a:t>, 2 PKK </a:t>
            </a:r>
            <a:r>
              <a:rPr lang="en-US" sz="1000" dirty="0" err="1">
                <a:latin typeface="Campton Light" panose="00000500000000000000" pitchFamily="50" charset="0"/>
                <a:cs typeface="Calibri"/>
              </a:rPr>
              <a:t>warungs</a:t>
            </a:r>
            <a:r>
              <a:rPr lang="en-US" sz="1000" dirty="0">
                <a:latin typeface="Campton Light" panose="00000500000000000000" pitchFamily="50" charset="0"/>
                <a:cs typeface="Calibri"/>
              </a:rPr>
              <a:t>, 1 </a:t>
            </a:r>
            <a:r>
              <a:rPr lang="en-US" sz="1000" dirty="0" err="1">
                <a:latin typeface="Campton Light" panose="00000500000000000000" pitchFamily="50" charset="0"/>
                <a:cs typeface="Calibri"/>
              </a:rPr>
              <a:t>Supermart</a:t>
            </a:r>
            <a:endParaRPr lang="en-US" sz="1000" dirty="0">
              <a:latin typeface="Campton Light" panose="00000500000000000000" pitchFamily="50" charset="0"/>
              <a:cs typeface="Calibri"/>
            </a:endParaRPr>
          </a:p>
          <a:p>
            <a:pPr marL="171450" indent="-171450">
              <a:buFont typeface="Arial" panose="020B0604020202020204" pitchFamily="34" charset="0"/>
              <a:buChar char="•"/>
            </a:pPr>
            <a:endParaRPr lang="en-US" sz="1000" dirty="0">
              <a:latin typeface="Campton Light" panose="00000500000000000000" pitchFamily="50" charset="0"/>
              <a:ea typeface="Calibri"/>
              <a:cs typeface="Calibri"/>
            </a:endParaRPr>
          </a:p>
          <a:p>
            <a:pPr algn="just"/>
            <a:endParaRPr lang="en-US" sz="1100" dirty="0">
              <a:latin typeface="Campton Book" panose="020B0004020102020203" pitchFamily="34" charset="0"/>
              <a:ea typeface="Calibri"/>
              <a:cs typeface="Calibri"/>
            </a:endParaRPr>
          </a:p>
        </p:txBody>
      </p:sp>
      <p:pic>
        <p:nvPicPr>
          <p:cNvPr id="5" name="Picture 4" descr="A store with many different types of food&#10;&#10;Description automatically generated">
            <a:extLst>
              <a:ext uri="{FF2B5EF4-FFF2-40B4-BE49-F238E27FC236}">
                <a16:creationId xmlns:a16="http://schemas.microsoft.com/office/drawing/2014/main" id="{2A2B9DD8-B84D-25A4-669E-6F21403ADE58}"/>
              </a:ext>
            </a:extLst>
          </p:cNvPr>
          <p:cNvPicPr>
            <a:picLocks noChangeAspect="1"/>
          </p:cNvPicPr>
          <p:nvPr/>
        </p:nvPicPr>
        <p:blipFill rotWithShape="1">
          <a:blip r:embed="rId2"/>
          <a:srcRect t="-1" b="38778"/>
          <a:stretch/>
        </p:blipFill>
        <p:spPr>
          <a:xfrm>
            <a:off x="-17598" y="3858668"/>
            <a:ext cx="3178630" cy="1485339"/>
          </a:xfrm>
          <a:prstGeom prst="rect">
            <a:avLst/>
          </a:prstGeom>
        </p:spPr>
      </p:pic>
      <p:pic>
        <p:nvPicPr>
          <p:cNvPr id="6" name="Picture 5">
            <a:extLst>
              <a:ext uri="{FF2B5EF4-FFF2-40B4-BE49-F238E27FC236}">
                <a16:creationId xmlns:a16="http://schemas.microsoft.com/office/drawing/2014/main" id="{9EF5B116-B070-B301-389E-6995C946E7C7}"/>
              </a:ext>
            </a:extLst>
          </p:cNvPr>
          <p:cNvPicPr>
            <a:picLocks noChangeAspect="1"/>
          </p:cNvPicPr>
          <p:nvPr/>
        </p:nvPicPr>
        <p:blipFill rotWithShape="1">
          <a:blip r:embed="rId3"/>
          <a:srcRect t="20216" b="32275"/>
          <a:stretch/>
        </p:blipFill>
        <p:spPr>
          <a:xfrm>
            <a:off x="-7736" y="5385979"/>
            <a:ext cx="3168768" cy="1602654"/>
          </a:xfrm>
          <a:prstGeom prst="rect">
            <a:avLst/>
          </a:prstGeom>
        </p:spPr>
      </p:pic>
      <p:sp>
        <p:nvSpPr>
          <p:cNvPr id="7" name="Rectangle 6">
            <a:extLst>
              <a:ext uri="{FF2B5EF4-FFF2-40B4-BE49-F238E27FC236}">
                <a16:creationId xmlns:a16="http://schemas.microsoft.com/office/drawing/2014/main" id="{09F70AE9-51BA-2056-15E2-8AD896584104}"/>
              </a:ext>
            </a:extLst>
          </p:cNvPr>
          <p:cNvSpPr/>
          <p:nvPr/>
        </p:nvSpPr>
        <p:spPr>
          <a:xfrm>
            <a:off x="123444" y="4908548"/>
            <a:ext cx="1316403" cy="32710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latin typeface="Campton Book" panose="020B0004020102020203" pitchFamily="34" charset="0"/>
                <a:ea typeface="Calibri"/>
                <a:cs typeface="Calibri"/>
              </a:rPr>
              <a:t>Traditional </a:t>
            </a:r>
            <a:r>
              <a:rPr lang="en-US" sz="800" dirty="0" err="1">
                <a:solidFill>
                  <a:schemeClr val="tx1"/>
                </a:solidFill>
                <a:latin typeface="Campton Book" panose="020B0004020102020203" pitchFamily="34" charset="0"/>
                <a:ea typeface="Calibri"/>
                <a:cs typeface="Calibri"/>
              </a:rPr>
              <a:t>Warung</a:t>
            </a:r>
            <a:r>
              <a:rPr lang="en-US" sz="800" dirty="0">
                <a:solidFill>
                  <a:schemeClr val="tx1"/>
                </a:solidFill>
                <a:latin typeface="Campton Book" panose="020B0004020102020203" pitchFamily="34" charset="0"/>
                <a:ea typeface="Calibri"/>
                <a:cs typeface="Calibri"/>
              </a:rPr>
              <a:t> </a:t>
            </a:r>
            <a:r>
              <a:rPr lang="en-US" sz="800" dirty="0" err="1">
                <a:solidFill>
                  <a:schemeClr val="tx1"/>
                </a:solidFill>
                <a:latin typeface="Campton Book" panose="020B0004020102020203" pitchFamily="34" charset="0"/>
                <a:ea typeface="Calibri"/>
                <a:cs typeface="Calibri"/>
              </a:rPr>
              <a:t>Kelontong</a:t>
            </a:r>
            <a:r>
              <a:rPr lang="en-US" sz="800" dirty="0">
                <a:solidFill>
                  <a:schemeClr val="tx1"/>
                </a:solidFill>
                <a:latin typeface="Campton Book" panose="020B0004020102020203" pitchFamily="34" charset="0"/>
                <a:ea typeface="Calibri"/>
                <a:cs typeface="Calibri"/>
              </a:rPr>
              <a:t> </a:t>
            </a:r>
            <a:endParaRPr lang="en-US" sz="800" dirty="0">
              <a:solidFill>
                <a:schemeClr val="tx1"/>
              </a:solidFill>
              <a:latin typeface="Campton Book" panose="020B0004020102020203" pitchFamily="34" charset="0"/>
            </a:endParaRPr>
          </a:p>
        </p:txBody>
      </p:sp>
      <p:sp>
        <p:nvSpPr>
          <p:cNvPr id="8" name="Rectangle 7">
            <a:extLst>
              <a:ext uri="{FF2B5EF4-FFF2-40B4-BE49-F238E27FC236}">
                <a16:creationId xmlns:a16="http://schemas.microsoft.com/office/drawing/2014/main" id="{D018D4D8-6454-93BB-5205-85138E040F2E}"/>
              </a:ext>
            </a:extLst>
          </p:cNvPr>
          <p:cNvSpPr/>
          <p:nvPr/>
        </p:nvSpPr>
        <p:spPr>
          <a:xfrm>
            <a:off x="85666" y="6412745"/>
            <a:ext cx="1231902" cy="42556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err="1">
                <a:solidFill>
                  <a:schemeClr val="tx1"/>
                </a:solidFill>
                <a:latin typeface="Campton Book" panose="020B0004020102020203" pitchFamily="34" charset="0"/>
                <a:ea typeface="Calibri"/>
                <a:cs typeface="Calibri"/>
              </a:rPr>
              <a:t>Peronally</a:t>
            </a:r>
            <a:r>
              <a:rPr lang="en-US" sz="1000" dirty="0">
                <a:solidFill>
                  <a:schemeClr val="tx1"/>
                </a:solidFill>
                <a:latin typeface="Campton Book" panose="020B0004020102020203" pitchFamily="34" charset="0"/>
                <a:ea typeface="Calibri"/>
                <a:cs typeface="Calibri"/>
              </a:rPr>
              <a:t> owned semi-</a:t>
            </a:r>
            <a:r>
              <a:rPr lang="en-US" sz="1000" dirty="0" err="1">
                <a:solidFill>
                  <a:schemeClr val="tx1"/>
                </a:solidFill>
                <a:latin typeface="Campton Book" panose="020B0004020102020203" pitchFamily="34" charset="0"/>
                <a:ea typeface="Calibri"/>
                <a:cs typeface="Calibri"/>
              </a:rPr>
              <a:t>supermart</a:t>
            </a:r>
            <a:endParaRPr lang="en-US" sz="1000" dirty="0">
              <a:solidFill>
                <a:schemeClr val="tx1"/>
              </a:solidFill>
              <a:latin typeface="Campton Book" panose="020B0004020102020203" pitchFamily="34" charset="0"/>
            </a:endParaRPr>
          </a:p>
        </p:txBody>
      </p:sp>
      <p:pic>
        <p:nvPicPr>
          <p:cNvPr id="10" name="Picture 9" descr="A map of a road&#10;&#10;Description automatically generated">
            <a:extLst>
              <a:ext uri="{FF2B5EF4-FFF2-40B4-BE49-F238E27FC236}">
                <a16:creationId xmlns:a16="http://schemas.microsoft.com/office/drawing/2014/main" id="{CB8881DE-7326-21E4-F182-D5054B39EE1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93420" y="3858668"/>
            <a:ext cx="3482275" cy="2999332"/>
          </a:xfrm>
          <a:prstGeom prst="rect">
            <a:avLst/>
          </a:prstGeom>
        </p:spPr>
      </p:pic>
      <p:sp>
        <p:nvSpPr>
          <p:cNvPr id="11" name="Rectangle 10">
            <a:extLst>
              <a:ext uri="{FF2B5EF4-FFF2-40B4-BE49-F238E27FC236}">
                <a16:creationId xmlns:a16="http://schemas.microsoft.com/office/drawing/2014/main" id="{AB57031E-8F9E-488A-88CA-C9B3D5A8B278}"/>
              </a:ext>
            </a:extLst>
          </p:cNvPr>
          <p:cNvSpPr/>
          <p:nvPr/>
        </p:nvSpPr>
        <p:spPr>
          <a:xfrm>
            <a:off x="4168270" y="6359529"/>
            <a:ext cx="984761" cy="407815"/>
          </a:xfrm>
          <a:prstGeom prst="rect">
            <a:avLst/>
          </a:prstGeom>
          <a:solidFill>
            <a:srgbClr val="00B6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err="1">
                <a:latin typeface="Campton Book" panose="020B0004020102020203" pitchFamily="34" charset="0"/>
                <a:ea typeface="Calibri"/>
                <a:cs typeface="Calibri"/>
              </a:rPr>
              <a:t>Rogojampi</a:t>
            </a:r>
            <a:r>
              <a:rPr lang="en-US" sz="1000" dirty="0">
                <a:latin typeface="Campton Book" panose="020B0004020102020203" pitchFamily="34" charset="0"/>
                <a:ea typeface="Calibri"/>
                <a:cs typeface="Calibri"/>
              </a:rPr>
              <a:t> Area</a:t>
            </a:r>
            <a:endParaRPr lang="en-US" sz="1000" dirty="0">
              <a:latin typeface="Campton Book" panose="020B0004020102020203" pitchFamily="34" charset="0"/>
            </a:endParaRPr>
          </a:p>
        </p:txBody>
      </p:sp>
      <p:sp>
        <p:nvSpPr>
          <p:cNvPr id="12" name="Rectangle 11">
            <a:extLst>
              <a:ext uri="{FF2B5EF4-FFF2-40B4-BE49-F238E27FC236}">
                <a16:creationId xmlns:a16="http://schemas.microsoft.com/office/drawing/2014/main" id="{F46590EE-F5DC-5191-6876-8832230EF2EA}"/>
              </a:ext>
            </a:extLst>
          </p:cNvPr>
          <p:cNvSpPr/>
          <p:nvPr/>
        </p:nvSpPr>
        <p:spPr>
          <a:xfrm>
            <a:off x="4041856" y="3987978"/>
            <a:ext cx="1030347" cy="351047"/>
          </a:xfrm>
          <a:prstGeom prst="rect">
            <a:avLst/>
          </a:prstGeom>
          <a:solidFill>
            <a:srgbClr val="00B6CC"/>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000" dirty="0">
                <a:latin typeface="Campton Book" panose="020B0004020102020203" pitchFamily="34" charset="0"/>
                <a:ea typeface="Calibri"/>
                <a:cs typeface="Calibri"/>
              </a:rPr>
              <a:t>Banyuwangi City </a:t>
            </a:r>
            <a:endParaRPr lang="en-US" sz="1000" dirty="0">
              <a:latin typeface="Campton Book" panose="020B0004020102020203" pitchFamily="34" charset="0"/>
            </a:endParaRPr>
          </a:p>
        </p:txBody>
      </p:sp>
      <p:cxnSp>
        <p:nvCxnSpPr>
          <p:cNvPr id="22" name="Straight Connector 21">
            <a:extLst>
              <a:ext uri="{FF2B5EF4-FFF2-40B4-BE49-F238E27FC236}">
                <a16:creationId xmlns:a16="http://schemas.microsoft.com/office/drawing/2014/main" id="{31951A4E-87BC-A2FD-6EAE-22C4BA45DA86}"/>
              </a:ext>
            </a:extLst>
          </p:cNvPr>
          <p:cNvCxnSpPr>
            <a:cxnSpLocks/>
          </p:cNvCxnSpPr>
          <p:nvPr/>
        </p:nvCxnSpPr>
        <p:spPr>
          <a:xfrm flipV="1">
            <a:off x="0" y="3718322"/>
            <a:ext cx="12192000" cy="51858"/>
          </a:xfrm>
          <a:prstGeom prst="line">
            <a:avLst/>
          </a:prstGeom>
          <a:ln w="38100" cap="flat" cmpd="sng" algn="ctr">
            <a:solidFill>
              <a:srgbClr val="00B6CC"/>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1215660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2A449F7-26F3-4A36-6FDC-36804492DA4E}"/>
              </a:ext>
            </a:extLst>
          </p:cNvPr>
          <p:cNvPicPr>
            <a:picLocks noChangeAspect="1"/>
          </p:cNvPicPr>
          <p:nvPr/>
        </p:nvPicPr>
        <p:blipFill>
          <a:blip r:embed="rId2"/>
          <a:stretch>
            <a:fillRect/>
          </a:stretch>
        </p:blipFill>
        <p:spPr>
          <a:xfrm>
            <a:off x="3800" y="1121904"/>
            <a:ext cx="5687009" cy="5538501"/>
          </a:xfrm>
          <a:prstGeom prst="rect">
            <a:avLst/>
          </a:prstGeom>
        </p:spPr>
      </p:pic>
      <p:sp>
        <p:nvSpPr>
          <p:cNvPr id="4" name="Rectangle 3">
            <a:extLst>
              <a:ext uri="{FF2B5EF4-FFF2-40B4-BE49-F238E27FC236}">
                <a16:creationId xmlns:a16="http://schemas.microsoft.com/office/drawing/2014/main" id="{61727295-713A-B53D-711E-A82568D4E913}"/>
              </a:ext>
            </a:extLst>
          </p:cNvPr>
          <p:cNvSpPr/>
          <p:nvPr/>
        </p:nvSpPr>
        <p:spPr>
          <a:xfrm>
            <a:off x="0" y="0"/>
            <a:ext cx="12192000" cy="1045029"/>
          </a:xfrm>
          <a:prstGeom prst="rect">
            <a:avLst/>
          </a:prstGeom>
          <a:solidFill>
            <a:srgbClr val="00B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40F2ED-459D-CC0A-FCC2-2A33CFA9BD3E}"/>
              </a:ext>
            </a:extLst>
          </p:cNvPr>
          <p:cNvSpPr>
            <a:spLocks noGrp="1"/>
          </p:cNvSpPr>
          <p:nvPr>
            <p:ph type="title"/>
          </p:nvPr>
        </p:nvSpPr>
        <p:spPr>
          <a:xfrm>
            <a:off x="201385" y="-139645"/>
            <a:ext cx="10515600" cy="1325563"/>
          </a:xfrm>
        </p:spPr>
        <p:txBody>
          <a:bodyPr>
            <a:normAutofit/>
          </a:bodyPr>
          <a:lstStyle/>
          <a:p>
            <a:r>
              <a:rPr lang="en-US" sz="2800" b="1" dirty="0">
                <a:solidFill>
                  <a:schemeClr val="bg1"/>
                </a:solidFill>
                <a:latin typeface="Campton SemiBold"/>
                <a:cs typeface="Calibri Light"/>
              </a:rPr>
              <a:t>Final Pilot Location Overview </a:t>
            </a:r>
            <a:endParaRPr lang="en-US" sz="2800" b="1" dirty="0">
              <a:solidFill>
                <a:schemeClr val="bg1"/>
              </a:solidFill>
              <a:latin typeface="Campton SemiBold" panose="020B0004020102020203" pitchFamily="34" charset="0"/>
            </a:endParaRPr>
          </a:p>
        </p:txBody>
      </p:sp>
      <p:sp>
        <p:nvSpPr>
          <p:cNvPr id="3" name="TextBox 2">
            <a:extLst>
              <a:ext uri="{FF2B5EF4-FFF2-40B4-BE49-F238E27FC236}">
                <a16:creationId xmlns:a16="http://schemas.microsoft.com/office/drawing/2014/main" id="{F2BE6FA8-7975-BB84-CCAF-62521D885293}"/>
              </a:ext>
            </a:extLst>
          </p:cNvPr>
          <p:cNvSpPr txBox="1"/>
          <p:nvPr/>
        </p:nvSpPr>
        <p:spPr>
          <a:xfrm>
            <a:off x="6287183" y="3700868"/>
            <a:ext cx="3511221"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buFont typeface="Arial" panose="020B0604020202020204" pitchFamily="34" charset="0"/>
              <a:buChar char="•"/>
            </a:pPr>
            <a:r>
              <a:rPr lang="en-US" sz="1100" b="1" u="sng" dirty="0">
                <a:latin typeface="Campton SemiBold"/>
                <a:ea typeface="Calibri"/>
                <a:cs typeface="Calibri"/>
              </a:rPr>
              <a:t>Started with 7 stores in February 2024 </a:t>
            </a:r>
            <a:endParaRPr lang="en-US" sz="1100" b="1" u="sng" dirty="0">
              <a:latin typeface="Campton SemiBold" panose="00000700000000000000" pitchFamily="50" charset="0"/>
              <a:ea typeface="Calibri"/>
              <a:cs typeface="Calibri"/>
            </a:endParaRPr>
          </a:p>
          <a:p>
            <a:pPr marL="171450" indent="-171450">
              <a:buFont typeface="Arial" panose="020B0604020202020204" pitchFamily="34" charset="0"/>
              <a:buChar char="•"/>
            </a:pPr>
            <a:r>
              <a:rPr lang="en-US" sz="1100" b="1" i="1" u="sng" dirty="0">
                <a:latin typeface="Campton SemiBold" panose="00000700000000000000" pitchFamily="50" charset="0"/>
                <a:cs typeface="Calibri"/>
              </a:rPr>
              <a:t>In June, we’re in 12 stores! That’s 71%!</a:t>
            </a:r>
          </a:p>
          <a:p>
            <a:pPr marL="171450" indent="-171450">
              <a:buFont typeface="Arial" panose="020B0604020202020204" pitchFamily="34" charset="0"/>
              <a:buChar char="•"/>
            </a:pPr>
            <a:r>
              <a:rPr lang="en-US" sz="1100" dirty="0">
                <a:latin typeface="Campton Light"/>
                <a:cs typeface="Calibri"/>
              </a:rPr>
              <a:t>6 </a:t>
            </a:r>
            <a:r>
              <a:rPr lang="en-US" sz="1100" dirty="0" err="1">
                <a:latin typeface="Campton Light"/>
                <a:cs typeface="Calibri"/>
              </a:rPr>
              <a:t>Warungs</a:t>
            </a:r>
            <a:r>
              <a:rPr lang="en-US" sz="1100" dirty="0">
                <a:latin typeface="Campton Light"/>
                <a:cs typeface="Calibri"/>
              </a:rPr>
              <a:t>, 5 Community partner, 1 </a:t>
            </a:r>
            <a:r>
              <a:rPr lang="en-US" sz="1100" dirty="0" err="1">
                <a:latin typeface="Campton Light"/>
                <a:cs typeface="Calibri"/>
              </a:rPr>
              <a:t>Supermart</a:t>
            </a:r>
            <a:endParaRPr lang="en-US" sz="1100" dirty="0">
              <a:latin typeface="Campton Light"/>
              <a:cs typeface="Calibri"/>
            </a:endParaRPr>
          </a:p>
          <a:p>
            <a:pPr marL="171450" indent="-171450">
              <a:buFont typeface="Arial" panose="020B0604020202020204" pitchFamily="34" charset="0"/>
              <a:buChar char="•"/>
            </a:pPr>
            <a:r>
              <a:rPr lang="en-US" sz="1100" dirty="0">
                <a:latin typeface="Campton Light"/>
                <a:ea typeface="Calibri"/>
                <a:cs typeface="Calibri"/>
              </a:rPr>
              <a:t>3/11 stores are organic growth</a:t>
            </a:r>
            <a:endParaRPr lang="en-US" sz="1100" b="1" dirty="0">
              <a:latin typeface="Campton Light"/>
              <a:ea typeface="Calibri"/>
              <a:cs typeface="Calibri"/>
            </a:endParaRPr>
          </a:p>
        </p:txBody>
      </p:sp>
      <p:sp>
        <p:nvSpPr>
          <p:cNvPr id="11" name="Rectangle 10">
            <a:extLst>
              <a:ext uri="{FF2B5EF4-FFF2-40B4-BE49-F238E27FC236}">
                <a16:creationId xmlns:a16="http://schemas.microsoft.com/office/drawing/2014/main" id="{AB57031E-8F9E-488A-88CA-C9B3D5A8B278}"/>
              </a:ext>
            </a:extLst>
          </p:cNvPr>
          <p:cNvSpPr/>
          <p:nvPr/>
        </p:nvSpPr>
        <p:spPr>
          <a:xfrm>
            <a:off x="2847304" y="5243423"/>
            <a:ext cx="1317290" cy="461665"/>
          </a:xfrm>
          <a:prstGeom prst="rect">
            <a:avLst/>
          </a:prstGeom>
          <a:solidFill>
            <a:srgbClr val="00B6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err="1">
                <a:latin typeface="Campton SemiBold" panose="00000700000000000000" pitchFamily="50" charset="0"/>
                <a:ea typeface="Calibri"/>
                <a:cs typeface="Calibri"/>
              </a:rPr>
              <a:t>Rogojampi</a:t>
            </a:r>
            <a:r>
              <a:rPr lang="en-US" sz="1000" dirty="0">
                <a:latin typeface="Campton SemiBold" panose="00000700000000000000" pitchFamily="50" charset="0"/>
                <a:ea typeface="Calibri"/>
                <a:cs typeface="Calibri"/>
              </a:rPr>
              <a:t> Area</a:t>
            </a:r>
            <a:endParaRPr lang="en-US" sz="1000" dirty="0">
              <a:latin typeface="Campton SemiBold" panose="00000700000000000000" pitchFamily="50" charset="0"/>
            </a:endParaRPr>
          </a:p>
        </p:txBody>
      </p:sp>
      <p:sp>
        <p:nvSpPr>
          <p:cNvPr id="12" name="Rectangle 11">
            <a:extLst>
              <a:ext uri="{FF2B5EF4-FFF2-40B4-BE49-F238E27FC236}">
                <a16:creationId xmlns:a16="http://schemas.microsoft.com/office/drawing/2014/main" id="{F46590EE-F5DC-5191-6876-8832230EF2EA}"/>
              </a:ext>
            </a:extLst>
          </p:cNvPr>
          <p:cNvSpPr/>
          <p:nvPr/>
        </p:nvSpPr>
        <p:spPr>
          <a:xfrm>
            <a:off x="1411112" y="2109069"/>
            <a:ext cx="1368302" cy="461665"/>
          </a:xfrm>
          <a:prstGeom prst="rect">
            <a:avLst/>
          </a:prstGeom>
          <a:solidFill>
            <a:srgbClr val="00B6CC"/>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000" dirty="0">
                <a:latin typeface="Campton SemiBold" panose="00000700000000000000" pitchFamily="50" charset="0"/>
                <a:cs typeface="Calibri"/>
              </a:rPr>
              <a:t>Banyuwangi City </a:t>
            </a:r>
          </a:p>
        </p:txBody>
      </p:sp>
      <p:pic>
        <p:nvPicPr>
          <p:cNvPr id="13" name="Picture 12" descr="A store with many boxes of food and drinks&#10;&#10;Description automatically generated">
            <a:extLst>
              <a:ext uri="{FF2B5EF4-FFF2-40B4-BE49-F238E27FC236}">
                <a16:creationId xmlns:a16="http://schemas.microsoft.com/office/drawing/2014/main" id="{63226F1C-F41E-5C1E-E850-9B30F79DD401}"/>
              </a:ext>
            </a:extLst>
          </p:cNvPr>
          <p:cNvPicPr>
            <a:picLocks noChangeAspect="1"/>
          </p:cNvPicPr>
          <p:nvPr/>
        </p:nvPicPr>
        <p:blipFill rotWithShape="1">
          <a:blip r:embed="rId3">
            <a:extLst>
              <a:ext uri="{28A0092B-C50C-407E-A947-70E740481C1C}">
                <a14:useLocalDpi xmlns:a14="http://schemas.microsoft.com/office/drawing/2010/main" val="0"/>
              </a:ext>
            </a:extLst>
          </a:blip>
          <a:srcRect t="20345" b="8044"/>
          <a:stretch/>
        </p:blipFill>
        <p:spPr>
          <a:xfrm>
            <a:off x="6501193" y="2026527"/>
            <a:ext cx="751233" cy="758822"/>
          </a:xfrm>
          <a:prstGeom prst="ellipse">
            <a:avLst/>
          </a:prstGeom>
        </p:spPr>
      </p:pic>
      <p:pic>
        <p:nvPicPr>
          <p:cNvPr id="14" name="Picture 13" descr="A map of a road&#10;&#10;Description automatically generated">
            <a:extLst>
              <a:ext uri="{FF2B5EF4-FFF2-40B4-BE49-F238E27FC236}">
                <a16:creationId xmlns:a16="http://schemas.microsoft.com/office/drawing/2014/main" id="{B9358630-D831-07D7-8BD1-60399D8C6A1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934" r="6934"/>
          <a:stretch/>
        </p:blipFill>
        <p:spPr>
          <a:xfrm>
            <a:off x="7854521" y="2020246"/>
            <a:ext cx="751233" cy="751233"/>
          </a:xfrm>
          <a:prstGeom prst="ellipse">
            <a:avLst/>
          </a:prstGeom>
        </p:spPr>
      </p:pic>
      <p:pic>
        <p:nvPicPr>
          <p:cNvPr id="15" name="Picture 2" descr="Kondisi Jalan Utama Jember ke Banyuwangi, Sebagian Besar Cuma 2 Ruas  Halaman all - Kompas.com">
            <a:extLst>
              <a:ext uri="{FF2B5EF4-FFF2-40B4-BE49-F238E27FC236}">
                <a16:creationId xmlns:a16="http://schemas.microsoft.com/office/drawing/2014/main" id="{64A35166-9530-5BB4-183C-988721142A5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6667" r="16667"/>
          <a:stretch/>
        </p:blipFill>
        <p:spPr bwMode="auto">
          <a:xfrm>
            <a:off x="9107015" y="2020247"/>
            <a:ext cx="751233" cy="751233"/>
          </a:xfrm>
          <a:prstGeom prst="ellipse">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CCF31ADD-54C2-178B-DE56-19F98F6AAB5C}"/>
              </a:ext>
            </a:extLst>
          </p:cNvPr>
          <p:cNvSpPr txBox="1"/>
          <p:nvPr/>
        </p:nvSpPr>
        <p:spPr>
          <a:xfrm>
            <a:off x="6212506" y="2833686"/>
            <a:ext cx="1319799" cy="600164"/>
          </a:xfrm>
          <a:prstGeom prst="rect">
            <a:avLst/>
          </a:prstGeom>
          <a:noFill/>
        </p:spPr>
        <p:txBody>
          <a:bodyPr wrap="square">
            <a:spAutoFit/>
          </a:bodyPr>
          <a:lstStyle/>
          <a:p>
            <a:pPr algn="ctr"/>
            <a:r>
              <a:rPr lang="en-US" sz="1100" dirty="0">
                <a:latin typeface="Campton Light" panose="00000500000000000000" pitchFamily="50" charset="0"/>
                <a:ea typeface="Calibri"/>
                <a:cs typeface="Calibri"/>
              </a:rPr>
              <a:t>Sells the fasting period products (rice, oil, sauce)</a:t>
            </a:r>
            <a:endParaRPr lang="en-US" sz="1100" dirty="0">
              <a:latin typeface="Campton Light" panose="00000500000000000000" pitchFamily="50" charset="0"/>
            </a:endParaRPr>
          </a:p>
        </p:txBody>
      </p:sp>
      <p:sp>
        <p:nvSpPr>
          <p:cNvPr id="17" name="TextBox 16">
            <a:extLst>
              <a:ext uri="{FF2B5EF4-FFF2-40B4-BE49-F238E27FC236}">
                <a16:creationId xmlns:a16="http://schemas.microsoft.com/office/drawing/2014/main" id="{4D5E85A1-2EE8-F70A-0B00-6793B1657C76}"/>
              </a:ext>
            </a:extLst>
          </p:cNvPr>
          <p:cNvSpPr txBox="1"/>
          <p:nvPr/>
        </p:nvSpPr>
        <p:spPr>
          <a:xfrm>
            <a:off x="7592919" y="2816108"/>
            <a:ext cx="1249265" cy="600164"/>
          </a:xfrm>
          <a:prstGeom prst="rect">
            <a:avLst/>
          </a:prstGeom>
          <a:noFill/>
        </p:spPr>
        <p:txBody>
          <a:bodyPr wrap="square">
            <a:spAutoFit/>
          </a:bodyPr>
          <a:lstStyle/>
          <a:p>
            <a:pPr algn="ctr"/>
            <a:r>
              <a:rPr lang="en-US" sz="1100" dirty="0">
                <a:latin typeface="Campton Light" panose="00000500000000000000" pitchFamily="50" charset="0"/>
                <a:ea typeface="Calibri"/>
                <a:cs typeface="Calibri"/>
              </a:rPr>
              <a:t>Within proximity of the Living Lab</a:t>
            </a:r>
            <a:endParaRPr lang="en-US" sz="1100" dirty="0">
              <a:latin typeface="Campton Light" panose="00000500000000000000" pitchFamily="50" charset="0"/>
            </a:endParaRPr>
          </a:p>
        </p:txBody>
      </p:sp>
      <p:sp>
        <p:nvSpPr>
          <p:cNvPr id="18" name="TextBox 17">
            <a:extLst>
              <a:ext uri="{FF2B5EF4-FFF2-40B4-BE49-F238E27FC236}">
                <a16:creationId xmlns:a16="http://schemas.microsoft.com/office/drawing/2014/main" id="{7426B049-FF69-0DBC-2D58-212F22521680}"/>
              </a:ext>
            </a:extLst>
          </p:cNvPr>
          <p:cNvSpPr txBox="1"/>
          <p:nvPr/>
        </p:nvSpPr>
        <p:spPr>
          <a:xfrm>
            <a:off x="8717687" y="2828754"/>
            <a:ext cx="1549423" cy="600164"/>
          </a:xfrm>
          <a:prstGeom prst="rect">
            <a:avLst/>
          </a:prstGeom>
          <a:noFill/>
        </p:spPr>
        <p:txBody>
          <a:bodyPr wrap="square" lIns="91440" tIns="45720" rIns="91440" bIns="45720" anchor="t">
            <a:spAutoFit/>
          </a:bodyPr>
          <a:lstStyle/>
          <a:p>
            <a:pPr algn="ctr"/>
            <a:r>
              <a:rPr lang="en-US" sz="1100">
                <a:latin typeface="Campton Light"/>
                <a:ea typeface="Calibri"/>
                <a:cs typeface="Calibri"/>
              </a:rPr>
              <a:t>Have high foot traffic, accessible, regular consumers</a:t>
            </a:r>
            <a:endParaRPr lang="en-US" sz="1100">
              <a:latin typeface="Campton Light" panose="00000500000000000000" pitchFamily="50" charset="0"/>
            </a:endParaRPr>
          </a:p>
        </p:txBody>
      </p:sp>
      <p:pic>
        <p:nvPicPr>
          <p:cNvPr id="19" name="Picture 4" descr="Lomba Ibu -ibu PKK desa sekecamatan Udanawu">
            <a:extLst>
              <a:ext uri="{FF2B5EF4-FFF2-40B4-BE49-F238E27FC236}">
                <a16:creationId xmlns:a16="http://schemas.microsoft.com/office/drawing/2014/main" id="{953B0A84-2B22-FD8B-2965-41FC78813D2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2500" b="12500"/>
          <a:stretch/>
        </p:blipFill>
        <p:spPr bwMode="auto">
          <a:xfrm>
            <a:off x="10500641" y="2036966"/>
            <a:ext cx="751233" cy="751233"/>
          </a:xfrm>
          <a:prstGeom prst="ellipse">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B097AB53-26ED-B6FB-F186-E7978A1619D8}"/>
              </a:ext>
            </a:extLst>
          </p:cNvPr>
          <p:cNvSpPr txBox="1"/>
          <p:nvPr/>
        </p:nvSpPr>
        <p:spPr>
          <a:xfrm>
            <a:off x="10077951" y="2822862"/>
            <a:ext cx="1662678" cy="600164"/>
          </a:xfrm>
          <a:prstGeom prst="rect">
            <a:avLst/>
          </a:prstGeom>
          <a:noFill/>
        </p:spPr>
        <p:txBody>
          <a:bodyPr wrap="square">
            <a:spAutoFit/>
          </a:bodyPr>
          <a:lstStyle/>
          <a:p>
            <a:pPr algn="ctr"/>
            <a:r>
              <a:rPr lang="en-US" sz="1100" dirty="0">
                <a:latin typeface="Campton Light" panose="00000500000000000000" pitchFamily="50" charset="0"/>
                <a:ea typeface="Calibri"/>
                <a:cs typeface="Calibri"/>
              </a:rPr>
              <a:t>Plus: owned/ connected to local community (</a:t>
            </a:r>
            <a:r>
              <a:rPr lang="en-US" sz="1100" dirty="0" err="1">
                <a:latin typeface="Campton Light" panose="00000500000000000000" pitchFamily="50" charset="0"/>
                <a:ea typeface="Calibri"/>
                <a:cs typeface="Calibri"/>
              </a:rPr>
              <a:t>i.e</a:t>
            </a:r>
            <a:r>
              <a:rPr lang="en-US" sz="1100" dirty="0">
                <a:latin typeface="Campton Light" panose="00000500000000000000" pitchFamily="50" charset="0"/>
                <a:ea typeface="Calibri"/>
                <a:cs typeface="Calibri"/>
              </a:rPr>
              <a:t> PKK) </a:t>
            </a:r>
            <a:endParaRPr lang="en-US" sz="1100" dirty="0">
              <a:latin typeface="Campton Light" panose="00000500000000000000" pitchFamily="50" charset="0"/>
            </a:endParaRPr>
          </a:p>
        </p:txBody>
      </p:sp>
      <p:sp>
        <p:nvSpPr>
          <p:cNvPr id="21" name="TextBox 20">
            <a:extLst>
              <a:ext uri="{FF2B5EF4-FFF2-40B4-BE49-F238E27FC236}">
                <a16:creationId xmlns:a16="http://schemas.microsoft.com/office/drawing/2014/main" id="{AA430D6E-5872-BBDC-5E0F-32023878C2E6}"/>
              </a:ext>
            </a:extLst>
          </p:cNvPr>
          <p:cNvSpPr txBox="1"/>
          <p:nvPr/>
        </p:nvSpPr>
        <p:spPr>
          <a:xfrm>
            <a:off x="6212506" y="1284062"/>
            <a:ext cx="2037964" cy="430887"/>
          </a:xfrm>
          <a:prstGeom prst="rect">
            <a:avLst/>
          </a:prstGeom>
          <a:noFill/>
        </p:spPr>
        <p:txBody>
          <a:bodyPr wrap="square">
            <a:spAutoFit/>
          </a:bodyPr>
          <a:lstStyle/>
          <a:p>
            <a:r>
              <a:rPr lang="en-US" sz="1100" b="1" dirty="0">
                <a:latin typeface="Campton SemiBold" panose="00000700000000000000" pitchFamily="50" charset="0"/>
                <a:cs typeface="Calibri"/>
              </a:rPr>
              <a:t>The Core Elements of the Merchant-Solution Fit: </a:t>
            </a:r>
            <a:endParaRPr lang="en-US" sz="1100" b="1" dirty="0">
              <a:latin typeface="Campton SemiBold" panose="00000700000000000000" pitchFamily="50" charset="0"/>
            </a:endParaRPr>
          </a:p>
        </p:txBody>
      </p:sp>
      <p:sp>
        <p:nvSpPr>
          <p:cNvPr id="27" name="Rectangle 26">
            <a:extLst>
              <a:ext uri="{FF2B5EF4-FFF2-40B4-BE49-F238E27FC236}">
                <a16:creationId xmlns:a16="http://schemas.microsoft.com/office/drawing/2014/main" id="{17950200-4915-BF20-C107-B073751E58A0}"/>
              </a:ext>
            </a:extLst>
          </p:cNvPr>
          <p:cNvSpPr/>
          <p:nvPr/>
        </p:nvSpPr>
        <p:spPr>
          <a:xfrm>
            <a:off x="6383163" y="4802494"/>
            <a:ext cx="3174404" cy="612343"/>
          </a:xfrm>
          <a:prstGeom prst="rect">
            <a:avLst/>
          </a:prstGeom>
          <a:solidFill>
            <a:srgbClr val="00B6CC"/>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b="1" dirty="0">
                <a:latin typeface="Campton SemiBold" panose="00000700000000000000" pitchFamily="50" charset="0"/>
                <a:ea typeface="Calibri"/>
                <a:cs typeface="Calibri"/>
              </a:rPr>
              <a:t>We have 12 Stores selling our reusables! </a:t>
            </a:r>
            <a:endParaRPr lang="en-US" sz="1200" dirty="0">
              <a:latin typeface="Campton SemiBold" panose="00000700000000000000" pitchFamily="50" charset="0"/>
              <a:ea typeface="Calibri"/>
              <a:cs typeface="Calibri"/>
            </a:endParaRPr>
          </a:p>
        </p:txBody>
      </p:sp>
      <p:sp>
        <p:nvSpPr>
          <p:cNvPr id="22" name="TextBox 21">
            <a:extLst>
              <a:ext uri="{FF2B5EF4-FFF2-40B4-BE49-F238E27FC236}">
                <a16:creationId xmlns:a16="http://schemas.microsoft.com/office/drawing/2014/main" id="{0B62D98D-29FA-A6B6-6DE6-BE01A4DCBE29}"/>
              </a:ext>
            </a:extLst>
          </p:cNvPr>
          <p:cNvSpPr txBox="1"/>
          <p:nvPr/>
        </p:nvSpPr>
        <p:spPr>
          <a:xfrm>
            <a:off x="29369" y="6623549"/>
            <a:ext cx="6136726" cy="261610"/>
          </a:xfrm>
          <a:prstGeom prst="rect">
            <a:avLst/>
          </a:prstGeom>
          <a:noFill/>
        </p:spPr>
        <p:txBody>
          <a:bodyPr wrap="square">
            <a:spAutoFit/>
          </a:bodyPr>
          <a:lstStyle/>
          <a:p>
            <a:r>
              <a:rPr lang="en-ID" sz="1100" dirty="0">
                <a:highlight>
                  <a:srgbClr val="FFFFFF"/>
                </a:highlight>
                <a:latin typeface="Campton Light" panose="00000500000000000000" pitchFamily="50" charset="0"/>
              </a:rPr>
              <a:t>Map link: </a:t>
            </a:r>
            <a:r>
              <a:rPr lang="en-ID" sz="1100" dirty="0">
                <a:highlight>
                  <a:srgbClr val="FFFFFF"/>
                </a:highlight>
                <a:latin typeface="Campton Light" panose="00000500000000000000" pitchFamily="50" charset="0"/>
                <a:hlinkClick r:id="rId7"/>
              </a:rPr>
              <a:t>https://maps.app.goo.gl/zTHhUpJ3J5AoM7ZX6</a:t>
            </a:r>
            <a:r>
              <a:rPr lang="en-ID" sz="1100" dirty="0">
                <a:highlight>
                  <a:srgbClr val="FFFFFF"/>
                </a:highlight>
                <a:latin typeface="Campton Light" panose="00000500000000000000" pitchFamily="50" charset="0"/>
              </a:rPr>
              <a:t> </a:t>
            </a:r>
          </a:p>
        </p:txBody>
      </p:sp>
    </p:spTree>
    <p:extLst>
      <p:ext uri="{BB962C8B-B14F-4D97-AF65-F5344CB8AC3E}">
        <p14:creationId xmlns:p14="http://schemas.microsoft.com/office/powerpoint/2010/main" val="828386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1727295-713A-B53D-711E-A82568D4E913}"/>
              </a:ext>
            </a:extLst>
          </p:cNvPr>
          <p:cNvSpPr/>
          <p:nvPr/>
        </p:nvSpPr>
        <p:spPr>
          <a:xfrm>
            <a:off x="0" y="0"/>
            <a:ext cx="12192000" cy="1045029"/>
          </a:xfrm>
          <a:prstGeom prst="rect">
            <a:avLst/>
          </a:prstGeom>
          <a:solidFill>
            <a:srgbClr val="00B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40F2ED-459D-CC0A-FCC2-2A33CFA9BD3E}"/>
              </a:ext>
            </a:extLst>
          </p:cNvPr>
          <p:cNvSpPr>
            <a:spLocks noGrp="1"/>
          </p:cNvSpPr>
          <p:nvPr>
            <p:ph type="title"/>
          </p:nvPr>
        </p:nvSpPr>
        <p:spPr>
          <a:xfrm>
            <a:off x="201385" y="-139645"/>
            <a:ext cx="10515600" cy="1325563"/>
          </a:xfrm>
        </p:spPr>
        <p:txBody>
          <a:bodyPr>
            <a:normAutofit/>
          </a:bodyPr>
          <a:lstStyle/>
          <a:p>
            <a:r>
              <a:rPr lang="en-US" sz="2800" b="1" dirty="0">
                <a:solidFill>
                  <a:schemeClr val="bg1"/>
                </a:solidFill>
                <a:latin typeface="Campton SemiBold"/>
                <a:cs typeface="Calibri Light"/>
              </a:rPr>
              <a:t>Consumer </a:t>
            </a:r>
            <a:r>
              <a:rPr lang="en-US" sz="2800" b="1" dirty="0" err="1">
                <a:solidFill>
                  <a:schemeClr val="bg1"/>
                </a:solidFill>
                <a:latin typeface="Campton SemiBold"/>
                <a:cs typeface="Calibri Light"/>
              </a:rPr>
              <a:t>Behaviour</a:t>
            </a:r>
            <a:endParaRPr lang="en-US" sz="2800" b="1" dirty="0">
              <a:solidFill>
                <a:schemeClr val="bg1"/>
              </a:solidFill>
              <a:latin typeface="Campton SemiBold" panose="020B0004020102020203" pitchFamily="34" charset="0"/>
            </a:endParaRPr>
          </a:p>
        </p:txBody>
      </p:sp>
      <p:sp>
        <p:nvSpPr>
          <p:cNvPr id="25" name="TextBox 24">
            <a:extLst>
              <a:ext uri="{FF2B5EF4-FFF2-40B4-BE49-F238E27FC236}">
                <a16:creationId xmlns:a16="http://schemas.microsoft.com/office/drawing/2014/main" id="{1831162A-1B12-4A78-4B8D-6A61D77AA204}"/>
              </a:ext>
            </a:extLst>
          </p:cNvPr>
          <p:cNvSpPr txBox="1"/>
          <p:nvPr/>
        </p:nvSpPr>
        <p:spPr>
          <a:xfrm>
            <a:off x="201385" y="1431675"/>
            <a:ext cx="8122324" cy="3477875"/>
          </a:xfrm>
          <a:prstGeom prst="rect">
            <a:avLst/>
          </a:prstGeom>
          <a:noFill/>
        </p:spPr>
        <p:txBody>
          <a:bodyPr wrap="square" lIns="91440" tIns="45720" rIns="91440" bIns="45720" anchor="t">
            <a:spAutoFit/>
          </a:bodyPr>
          <a:lstStyle/>
          <a:p>
            <a:pPr marL="171450" indent="-171450">
              <a:buFont typeface="Arial" panose="020B0604020202020204" pitchFamily="34" charset="0"/>
              <a:buChar char="•"/>
            </a:pPr>
            <a:r>
              <a:rPr lang="en-ID" sz="1100" dirty="0">
                <a:latin typeface="Campton SemiBold" panose="00000700000000000000" pitchFamily="50" charset="0"/>
              </a:rPr>
              <a:t>W</a:t>
            </a:r>
            <a:r>
              <a:rPr lang="en-ID" sz="1100" dirty="0">
                <a:effectLst/>
                <a:latin typeface="Campton SemiBold" panose="00000700000000000000" pitchFamily="50" charset="0"/>
              </a:rPr>
              <a:t>hich size of packaging items from the chosen products is used most?</a:t>
            </a:r>
          </a:p>
          <a:p>
            <a:pPr marL="628650" lvl="1" indent="-171450">
              <a:buFont typeface="Arial" panose="020B0604020202020204" pitchFamily="34" charset="0"/>
              <a:buChar char="•"/>
            </a:pPr>
            <a:r>
              <a:rPr lang="en-ID" sz="1100" dirty="0">
                <a:latin typeface="Campton Light"/>
              </a:rPr>
              <a:t>Cooking oil is best-selling, followed by rice</a:t>
            </a:r>
          </a:p>
          <a:p>
            <a:pPr marL="171450" indent="-171450">
              <a:buFont typeface="Arial" panose="020B0604020202020204" pitchFamily="34" charset="0"/>
              <a:buChar char="•"/>
            </a:pPr>
            <a:r>
              <a:rPr lang="en-ID" sz="1100" dirty="0">
                <a:effectLst/>
                <a:latin typeface="Campton SemiBold" panose="00000700000000000000" pitchFamily="50" charset="0"/>
              </a:rPr>
              <a:t>How often do consumers go for the next buy of the product?</a:t>
            </a:r>
          </a:p>
          <a:p>
            <a:pPr marL="628650" lvl="1" indent="-171450">
              <a:buFont typeface="Arial" panose="020B0604020202020204" pitchFamily="34" charset="0"/>
              <a:buChar char="•"/>
            </a:pPr>
            <a:r>
              <a:rPr lang="en-ID" sz="1100" dirty="0">
                <a:latin typeface="Campton Light"/>
              </a:rPr>
              <a:t>Fastest a week for rice and cooking oil</a:t>
            </a:r>
          </a:p>
          <a:p>
            <a:pPr marL="171450" indent="-171450">
              <a:buFont typeface="Arial" panose="020B0604020202020204" pitchFamily="34" charset="0"/>
              <a:buChar char="•"/>
            </a:pPr>
            <a:r>
              <a:rPr lang="en-ID" sz="1100" dirty="0">
                <a:effectLst/>
                <a:latin typeface="Campton SemiBold" panose="00000700000000000000" pitchFamily="50" charset="0"/>
              </a:rPr>
              <a:t>How do they see the cashback system?</a:t>
            </a:r>
          </a:p>
          <a:p>
            <a:pPr marL="628650" lvl="1" indent="-171450">
              <a:buFont typeface="Arial" panose="020B0604020202020204" pitchFamily="34" charset="0"/>
              <a:buChar char="•"/>
            </a:pPr>
            <a:r>
              <a:rPr lang="en-ID" sz="1100" dirty="0">
                <a:latin typeface="Campton Light"/>
              </a:rPr>
              <a:t>A hassle at first, need a lot of convincing </a:t>
            </a:r>
          </a:p>
          <a:p>
            <a:pPr marL="628650" lvl="1" indent="-171450">
              <a:buFont typeface="Arial" panose="020B0604020202020204" pitchFamily="34" charset="0"/>
              <a:buChar char="•"/>
            </a:pPr>
            <a:r>
              <a:rPr lang="en-ID" sz="1100" dirty="0">
                <a:latin typeface="Campton Light"/>
              </a:rPr>
              <a:t>Need a lot of discount first </a:t>
            </a:r>
          </a:p>
          <a:p>
            <a:pPr marL="171450" indent="-171450">
              <a:buFont typeface="Arial" panose="020B0604020202020204" pitchFamily="34" charset="0"/>
              <a:buChar char="•"/>
            </a:pPr>
            <a:r>
              <a:rPr lang="en-ID" sz="1100" dirty="0">
                <a:effectLst/>
                <a:latin typeface="Campton SemiBold" panose="00000700000000000000" pitchFamily="50" charset="0"/>
              </a:rPr>
              <a:t>Which zero waste solutions are already in place in the area?</a:t>
            </a:r>
          </a:p>
          <a:p>
            <a:pPr marL="628650" lvl="1" indent="-171450">
              <a:buFont typeface="Arial" panose="020B0604020202020204" pitchFamily="34" charset="0"/>
              <a:buChar char="•"/>
            </a:pPr>
            <a:r>
              <a:rPr lang="en-ID" sz="1100" dirty="0">
                <a:latin typeface="Campton Light"/>
              </a:rPr>
              <a:t>None</a:t>
            </a:r>
          </a:p>
          <a:p>
            <a:pPr marL="628650" lvl="1" indent="-171450">
              <a:buFont typeface="Arial" panose="020B0604020202020204" pitchFamily="34" charset="0"/>
              <a:buChar char="•"/>
            </a:pPr>
            <a:r>
              <a:rPr lang="en-ID" sz="1100" dirty="0">
                <a:latin typeface="Campton Light"/>
              </a:rPr>
              <a:t>In </a:t>
            </a:r>
            <a:r>
              <a:rPr lang="en-ID" sz="1100" dirty="0" err="1">
                <a:latin typeface="Campton Light"/>
              </a:rPr>
              <a:t>Osoji</a:t>
            </a:r>
            <a:r>
              <a:rPr lang="en-ID" sz="1100" dirty="0">
                <a:latin typeface="Campton Light"/>
              </a:rPr>
              <a:t>, they make their own zero waste items (</a:t>
            </a:r>
            <a:r>
              <a:rPr lang="en-ID" sz="1100" dirty="0" err="1">
                <a:latin typeface="Campton Light"/>
              </a:rPr>
              <a:t>e.g</a:t>
            </a:r>
            <a:r>
              <a:rPr lang="en-ID" sz="1100" dirty="0">
                <a:latin typeface="Campton Light"/>
              </a:rPr>
              <a:t> Soap) </a:t>
            </a:r>
          </a:p>
          <a:p>
            <a:pPr marL="171450" indent="-171450">
              <a:buFont typeface="Arial" panose="020B0604020202020204" pitchFamily="34" charset="0"/>
              <a:buChar char="•"/>
            </a:pPr>
            <a:r>
              <a:rPr lang="en-ID" sz="1100" dirty="0">
                <a:effectLst/>
                <a:latin typeface="Campton SemiBold" panose="00000700000000000000" pitchFamily="50" charset="0"/>
              </a:rPr>
              <a:t>Which types of consumers are being exposed to these solutions?</a:t>
            </a:r>
            <a:r>
              <a:rPr lang="en-ID" sz="1100" dirty="0">
                <a:latin typeface="Campton SemiBold" panose="00000700000000000000" pitchFamily="50" charset="0"/>
              </a:rPr>
              <a:t> </a:t>
            </a:r>
            <a:endParaRPr lang="en-ID" sz="1100" dirty="0">
              <a:effectLst/>
              <a:latin typeface="Campton SemiBold" panose="00000700000000000000" pitchFamily="50" charset="0"/>
            </a:endParaRPr>
          </a:p>
          <a:p>
            <a:pPr marL="628650" lvl="1" indent="-171450">
              <a:buFont typeface="Arial" panose="020B0604020202020204" pitchFamily="34" charset="0"/>
              <a:buChar char="•"/>
            </a:pPr>
            <a:r>
              <a:rPr lang="en-ID" sz="1100" dirty="0">
                <a:latin typeface="Campton Light"/>
              </a:rPr>
              <a:t>Woman, 30-50 years old, Socio-economic B-C</a:t>
            </a:r>
          </a:p>
          <a:p>
            <a:pPr marL="628650" lvl="1" indent="-171450">
              <a:buFont typeface="Arial" panose="020B0604020202020204" pitchFamily="34" charset="0"/>
              <a:buChar char="•"/>
            </a:pPr>
            <a:r>
              <a:rPr lang="en-ID" sz="1100" dirty="0">
                <a:effectLst/>
                <a:latin typeface="Campton Light"/>
              </a:rPr>
              <a:t>It is </a:t>
            </a:r>
            <a:r>
              <a:rPr lang="en-ID" sz="1100" dirty="0">
                <a:latin typeface="Campton Light"/>
              </a:rPr>
              <a:t>proven that price convenience is key and also stores like </a:t>
            </a:r>
            <a:r>
              <a:rPr lang="en-ID" sz="1100" dirty="0" err="1">
                <a:latin typeface="Campton Light"/>
              </a:rPr>
              <a:t>Mlijo</a:t>
            </a:r>
            <a:r>
              <a:rPr lang="en-ID" sz="1100" dirty="0">
                <a:latin typeface="Campton Light"/>
              </a:rPr>
              <a:t> who has regular buyers helps to gain consumers</a:t>
            </a:r>
          </a:p>
          <a:p>
            <a:pPr marL="628650" lvl="1" indent="-171450">
              <a:buFont typeface="Arial" panose="020B0604020202020204" pitchFamily="34" charset="0"/>
              <a:buChar char="•"/>
            </a:pPr>
            <a:r>
              <a:rPr lang="en-ID" sz="1100" dirty="0">
                <a:latin typeface="Campton Light"/>
              </a:rPr>
              <a:t>Consumers seem to return the packaging in 4</a:t>
            </a:r>
            <a:r>
              <a:rPr lang="en-ID" sz="1100" baseline="30000" dirty="0">
                <a:latin typeface="Campton Light"/>
              </a:rPr>
              <a:t>th</a:t>
            </a:r>
            <a:r>
              <a:rPr lang="en-ID" sz="1100" dirty="0">
                <a:latin typeface="Campton Light"/>
              </a:rPr>
              <a:t> week </a:t>
            </a:r>
            <a:endParaRPr lang="en-ID" sz="1100" dirty="0">
              <a:effectLst/>
              <a:latin typeface="Campton Light"/>
            </a:endParaRPr>
          </a:p>
          <a:p>
            <a:pPr marL="171450" indent="-171450">
              <a:buFont typeface="Arial" panose="020B0604020202020204" pitchFamily="34" charset="0"/>
              <a:buChar char="•"/>
            </a:pPr>
            <a:r>
              <a:rPr lang="en-ID" sz="1100" dirty="0">
                <a:effectLst/>
                <a:latin typeface="Campton SemiBold" panose="00000700000000000000" pitchFamily="50" charset="0"/>
              </a:rPr>
              <a:t>Which types of retailers are being exposed to these solutions?</a:t>
            </a:r>
            <a:r>
              <a:rPr lang="en-ID" sz="1100" dirty="0">
                <a:latin typeface="Campton SemiBold" panose="00000700000000000000" pitchFamily="50" charset="0"/>
              </a:rPr>
              <a:t> </a:t>
            </a:r>
            <a:endParaRPr lang="en-ID" sz="1100" dirty="0">
              <a:effectLst/>
              <a:latin typeface="Campton SemiBold" panose="00000700000000000000" pitchFamily="50" charset="0"/>
            </a:endParaRPr>
          </a:p>
          <a:p>
            <a:pPr marL="628650" lvl="1" indent="-171450">
              <a:buFont typeface="Arial" panose="020B0604020202020204" pitchFamily="34" charset="0"/>
              <a:buChar char="•"/>
            </a:pPr>
            <a:r>
              <a:rPr lang="en-ID" sz="1100" dirty="0">
                <a:latin typeface="Campton Light"/>
              </a:rPr>
              <a:t>Independent </a:t>
            </a:r>
            <a:r>
              <a:rPr lang="en-ID" sz="1100" dirty="0" err="1">
                <a:latin typeface="Campton Light"/>
              </a:rPr>
              <a:t>Warung</a:t>
            </a:r>
            <a:r>
              <a:rPr lang="en-ID" sz="1100" dirty="0">
                <a:latin typeface="Campton Light"/>
              </a:rPr>
              <a:t> nearby houses having regular consumers has a higher chance of people buying</a:t>
            </a:r>
          </a:p>
          <a:p>
            <a:pPr marL="628650" lvl="1" indent="-171450">
              <a:buFont typeface="Arial" panose="020B0604020202020204" pitchFamily="34" charset="0"/>
              <a:buChar char="•"/>
            </a:pPr>
            <a:r>
              <a:rPr lang="en-ID" sz="1100" dirty="0">
                <a:latin typeface="Campton Light"/>
              </a:rPr>
              <a:t>Interested in our product mostly because of the price </a:t>
            </a:r>
          </a:p>
          <a:p>
            <a:pPr marL="628650" lvl="1" indent="-171450">
              <a:buFont typeface="Arial" panose="020B0604020202020204" pitchFamily="34" charset="0"/>
              <a:buChar char="•"/>
            </a:pPr>
            <a:r>
              <a:rPr lang="en-ID" sz="1100" dirty="0">
                <a:latin typeface="Campton Light"/>
              </a:rPr>
              <a:t>Interested also in the packaging , change of the kecap sauce is significant for sales interest </a:t>
            </a:r>
          </a:p>
          <a:p>
            <a:pPr marL="628650" lvl="1" indent="-171450">
              <a:buFont typeface="Arial" panose="020B0604020202020204" pitchFamily="34" charset="0"/>
              <a:buChar char="•"/>
            </a:pPr>
            <a:r>
              <a:rPr lang="en-ID" sz="1100" dirty="0">
                <a:latin typeface="Campton Light"/>
              </a:rPr>
              <a:t>4 Communities are interested because of environmental reasons </a:t>
            </a:r>
            <a:endParaRPr lang="en-ID" sz="1100" dirty="0">
              <a:latin typeface="Campton Light" panose="00000500000000000000" pitchFamily="50" charset="0"/>
            </a:endParaRPr>
          </a:p>
        </p:txBody>
      </p:sp>
      <p:pic>
        <p:nvPicPr>
          <p:cNvPr id="5" name="Picture 4">
            <a:extLst>
              <a:ext uri="{FF2B5EF4-FFF2-40B4-BE49-F238E27FC236}">
                <a16:creationId xmlns:a16="http://schemas.microsoft.com/office/drawing/2014/main" id="{065D7461-0924-8B67-C887-3C4723DDA574}"/>
              </a:ext>
            </a:extLst>
          </p:cNvPr>
          <p:cNvPicPr>
            <a:picLocks noChangeAspect="1"/>
          </p:cNvPicPr>
          <p:nvPr/>
        </p:nvPicPr>
        <p:blipFill rotWithShape="1">
          <a:blip r:embed="rId2"/>
          <a:srcRect r="45106"/>
          <a:stretch/>
        </p:blipFill>
        <p:spPr>
          <a:xfrm>
            <a:off x="8766469" y="1184674"/>
            <a:ext cx="3224146" cy="5523944"/>
          </a:xfrm>
          <a:prstGeom prst="rect">
            <a:avLst/>
          </a:prstGeom>
        </p:spPr>
      </p:pic>
    </p:spTree>
    <p:extLst>
      <p:ext uri="{BB962C8B-B14F-4D97-AF65-F5344CB8AC3E}">
        <p14:creationId xmlns:p14="http://schemas.microsoft.com/office/powerpoint/2010/main" val="25336975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a:extLst>
              <a:ext uri="{FF2B5EF4-FFF2-40B4-BE49-F238E27FC236}">
                <a16:creationId xmlns:a16="http://schemas.microsoft.com/office/drawing/2014/main" id="{23C94657-563B-27D2-7124-9BFB815963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4831" y="4208456"/>
            <a:ext cx="3872014" cy="208625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a:extLst>
              <a:ext uri="{FF2B5EF4-FFF2-40B4-BE49-F238E27FC236}">
                <a16:creationId xmlns:a16="http://schemas.microsoft.com/office/drawing/2014/main" id="{5A955B8C-23B7-FA5E-BD64-742F55CEFF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7712" y="4110089"/>
            <a:ext cx="4392903" cy="249692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F5E78430-22D8-0E8D-6CF7-5CDF644D79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7712" y="1231065"/>
            <a:ext cx="4395751" cy="26666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61727295-713A-B53D-711E-A82568D4E913}"/>
              </a:ext>
            </a:extLst>
          </p:cNvPr>
          <p:cNvSpPr/>
          <p:nvPr/>
        </p:nvSpPr>
        <p:spPr>
          <a:xfrm>
            <a:off x="0" y="0"/>
            <a:ext cx="12192000" cy="1045029"/>
          </a:xfrm>
          <a:prstGeom prst="rect">
            <a:avLst/>
          </a:prstGeom>
          <a:solidFill>
            <a:srgbClr val="00B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40F2ED-459D-CC0A-FCC2-2A33CFA9BD3E}"/>
              </a:ext>
            </a:extLst>
          </p:cNvPr>
          <p:cNvSpPr>
            <a:spLocks noGrp="1"/>
          </p:cNvSpPr>
          <p:nvPr>
            <p:ph type="title"/>
          </p:nvPr>
        </p:nvSpPr>
        <p:spPr>
          <a:xfrm>
            <a:off x="201385" y="-139645"/>
            <a:ext cx="10515600" cy="1325563"/>
          </a:xfrm>
        </p:spPr>
        <p:txBody>
          <a:bodyPr>
            <a:normAutofit/>
          </a:bodyPr>
          <a:lstStyle/>
          <a:p>
            <a:r>
              <a:rPr lang="en-US" sz="2800" b="1" dirty="0">
                <a:solidFill>
                  <a:schemeClr val="bg1"/>
                </a:solidFill>
                <a:latin typeface="Campton SemiBold"/>
                <a:cs typeface="Calibri Light"/>
              </a:rPr>
              <a:t>Consumer Behavior in numbers: Sales</a:t>
            </a:r>
            <a:endParaRPr lang="en-US" sz="2800" b="1" dirty="0">
              <a:solidFill>
                <a:schemeClr val="bg1"/>
              </a:solidFill>
              <a:latin typeface="Campton SemiBold"/>
            </a:endParaRPr>
          </a:p>
        </p:txBody>
      </p:sp>
      <p:sp>
        <p:nvSpPr>
          <p:cNvPr id="28" name="Rectangle 27">
            <a:extLst>
              <a:ext uri="{FF2B5EF4-FFF2-40B4-BE49-F238E27FC236}">
                <a16:creationId xmlns:a16="http://schemas.microsoft.com/office/drawing/2014/main" id="{1E0BE673-6672-3426-F4F7-EC57BD4B0CB9}"/>
              </a:ext>
            </a:extLst>
          </p:cNvPr>
          <p:cNvSpPr/>
          <p:nvPr/>
        </p:nvSpPr>
        <p:spPr>
          <a:xfrm>
            <a:off x="3707596" y="1186507"/>
            <a:ext cx="3738300" cy="407841"/>
          </a:xfrm>
          <a:prstGeom prst="rect">
            <a:avLst/>
          </a:prstGeom>
          <a:solidFill>
            <a:srgbClr val="00B6CC"/>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b="1" dirty="0">
                <a:latin typeface="Campton SemiBold" panose="00000700000000000000" pitchFamily="50" charset="0"/>
                <a:ea typeface="Calibri"/>
                <a:cs typeface="Calibri"/>
              </a:rPr>
              <a:t>We have sold 305 items in 11 weeks of sales!</a:t>
            </a:r>
            <a:endParaRPr lang="en-US" sz="1200" dirty="0">
              <a:latin typeface="Campton SemiBold" panose="00000700000000000000" pitchFamily="50" charset="0"/>
            </a:endParaRPr>
          </a:p>
        </p:txBody>
      </p:sp>
      <p:sp>
        <p:nvSpPr>
          <p:cNvPr id="5" name="TextBox 4">
            <a:extLst>
              <a:ext uri="{FF2B5EF4-FFF2-40B4-BE49-F238E27FC236}">
                <a16:creationId xmlns:a16="http://schemas.microsoft.com/office/drawing/2014/main" id="{56D2B3A6-A1CD-D0A2-AE26-2DBA0F7C793D}"/>
              </a:ext>
            </a:extLst>
          </p:cNvPr>
          <p:cNvSpPr txBox="1"/>
          <p:nvPr/>
        </p:nvSpPr>
        <p:spPr>
          <a:xfrm>
            <a:off x="308949" y="1799505"/>
            <a:ext cx="3398252" cy="1461939"/>
          </a:xfrm>
          <a:prstGeom prst="rect">
            <a:avLst/>
          </a:prstGeom>
          <a:noFill/>
        </p:spPr>
        <p:txBody>
          <a:bodyPr wrap="square" lIns="91440" tIns="45720" rIns="91440" bIns="45720" anchor="t">
            <a:spAutoFit/>
          </a:bodyPr>
          <a:lstStyle/>
          <a:p>
            <a:r>
              <a:rPr lang="en-ID" sz="1200" b="1" dirty="0">
                <a:solidFill>
                  <a:schemeClr val="bg1"/>
                </a:solidFill>
                <a:highlight>
                  <a:srgbClr val="00B6CC"/>
                </a:highlight>
                <a:latin typeface="Campton SemiBold"/>
              </a:rPr>
              <a:t>Sales report </a:t>
            </a:r>
            <a:endParaRPr lang="en-ID" sz="1200" b="1" dirty="0">
              <a:solidFill>
                <a:schemeClr val="bg1"/>
              </a:solidFill>
              <a:highlight>
                <a:srgbClr val="00B6CC"/>
              </a:highlight>
              <a:latin typeface="Campton SemiBold" panose="020B0004020102020203" pitchFamily="34" charset="0"/>
            </a:endParaRPr>
          </a:p>
          <a:p>
            <a:pPr marL="171450" indent="-171450">
              <a:buFont typeface="Arial" panose="020B0604020202020204" pitchFamily="34" charset="0"/>
              <a:buChar char="•"/>
            </a:pPr>
            <a:r>
              <a:rPr lang="en-ID" sz="1100" b="1" dirty="0">
                <a:latin typeface="Campton Light"/>
              </a:rPr>
              <a:t>Total product sold: 305</a:t>
            </a:r>
            <a:r>
              <a:rPr lang="en-ID" sz="1100" dirty="0">
                <a:latin typeface="Campton Light"/>
              </a:rPr>
              <a:t> products</a:t>
            </a:r>
            <a:endParaRPr lang="en-ID" sz="1100" dirty="0">
              <a:latin typeface="Campton Light" panose="00000500000000000000" pitchFamily="50" charset="0"/>
            </a:endParaRPr>
          </a:p>
          <a:p>
            <a:pPr marL="171450" indent="-171450">
              <a:buFont typeface="Arial" panose="020B0604020202020204" pitchFamily="34" charset="0"/>
              <a:buChar char="•"/>
            </a:pPr>
            <a:r>
              <a:rPr lang="en-ID" sz="1100" b="1" dirty="0">
                <a:latin typeface="Campton Light"/>
              </a:rPr>
              <a:t>Total weeks selling: 11 </a:t>
            </a:r>
            <a:r>
              <a:rPr lang="en-ID" sz="1100" dirty="0">
                <a:latin typeface="Campton Light"/>
              </a:rPr>
              <a:t>weeks</a:t>
            </a:r>
          </a:p>
          <a:p>
            <a:pPr marL="171450" indent="-171450">
              <a:buFont typeface="Arial" panose="020B0604020202020204" pitchFamily="34" charset="0"/>
              <a:buChar char="•"/>
            </a:pPr>
            <a:r>
              <a:rPr lang="en-ID" sz="1100" b="1" dirty="0">
                <a:latin typeface="Campton Light"/>
              </a:rPr>
              <a:t>Return rate: 13.1% </a:t>
            </a:r>
            <a:r>
              <a:rPr lang="en-ID" sz="1100" dirty="0">
                <a:latin typeface="Campton Light"/>
              </a:rPr>
              <a:t>(40 products out </a:t>
            </a:r>
            <a:r>
              <a:rPr lang="en-ID" sz="1100">
                <a:latin typeface="Campton Light"/>
              </a:rPr>
              <a:t>of </a:t>
            </a:r>
            <a:r>
              <a:rPr lang="en-ID" sz="1100" dirty="0">
                <a:latin typeface="Campton Light"/>
              </a:rPr>
              <a:t>305</a:t>
            </a:r>
            <a:r>
              <a:rPr lang="en-ID" sz="1100">
                <a:latin typeface="Campton Light"/>
              </a:rPr>
              <a:t>) </a:t>
            </a:r>
            <a:endParaRPr lang="en-ID" sz="1100" dirty="0">
              <a:latin typeface="Campton Light" panose="00000500000000000000" pitchFamily="50" charset="0"/>
            </a:endParaRPr>
          </a:p>
          <a:p>
            <a:pPr marL="171450" indent="-171450">
              <a:buFont typeface="Arial" panose="020B0604020202020204" pitchFamily="34" charset="0"/>
              <a:buChar char="•"/>
            </a:pPr>
            <a:r>
              <a:rPr lang="en-ID" sz="1100" b="1" dirty="0">
                <a:latin typeface="Campton Light"/>
              </a:rPr>
              <a:t>Average weekly sales: 35</a:t>
            </a:r>
            <a:r>
              <a:rPr lang="en-ID" sz="1100" dirty="0">
                <a:latin typeface="Campton Light"/>
              </a:rPr>
              <a:t> products</a:t>
            </a:r>
          </a:p>
          <a:p>
            <a:pPr marL="171450" indent="-171450">
              <a:buFont typeface="Arial" panose="020B0604020202020204" pitchFamily="34" charset="0"/>
              <a:buChar char="•"/>
            </a:pPr>
            <a:r>
              <a:rPr lang="en-ID" sz="1100" b="1" dirty="0">
                <a:latin typeface="Campton Light"/>
              </a:rPr>
              <a:t>Average week on week sales growth: 33</a:t>
            </a:r>
            <a:r>
              <a:rPr lang="en-ID" sz="1100" dirty="0">
                <a:latin typeface="Campton Light"/>
              </a:rPr>
              <a:t>%</a:t>
            </a:r>
          </a:p>
          <a:p>
            <a:pPr marL="171450" indent="-171450">
              <a:buFont typeface="Arial" panose="020B0604020202020204" pitchFamily="34" charset="0"/>
              <a:buChar char="•"/>
            </a:pPr>
            <a:r>
              <a:rPr lang="en-ID" sz="1100" b="1" dirty="0">
                <a:latin typeface="Campton Light"/>
              </a:rPr>
              <a:t>Best Selling: </a:t>
            </a:r>
            <a:r>
              <a:rPr lang="en-ID" sz="1100" dirty="0">
                <a:latin typeface="Campton Light"/>
              </a:rPr>
              <a:t>Cooking oil </a:t>
            </a:r>
            <a:r>
              <a:rPr lang="en-ID" sz="1100" dirty="0" err="1">
                <a:latin typeface="Campton Light"/>
              </a:rPr>
              <a:t>Minyak</a:t>
            </a:r>
            <a:r>
              <a:rPr lang="en-ID" sz="1100" dirty="0">
                <a:latin typeface="Campton Light"/>
              </a:rPr>
              <a:t> Kita </a:t>
            </a:r>
          </a:p>
          <a:p>
            <a:pPr marL="171450" indent="-171450">
              <a:buFont typeface="Arial" panose="020B0604020202020204" pitchFamily="34" charset="0"/>
              <a:buChar char="•"/>
            </a:pPr>
            <a:r>
              <a:rPr lang="en-ID" sz="1100" b="1" dirty="0">
                <a:latin typeface="Campton Light"/>
              </a:rPr>
              <a:t>Best Selling store: </a:t>
            </a:r>
            <a:r>
              <a:rPr lang="en-ID" sz="1100" dirty="0">
                <a:latin typeface="Campton Light"/>
              </a:rPr>
              <a:t>Bu Irin &amp; Pak Eddy  </a:t>
            </a:r>
            <a:endParaRPr lang="en-ID" sz="1100" dirty="0">
              <a:latin typeface="Campton Light" panose="00000500000000000000" pitchFamily="50" charset="0"/>
            </a:endParaRPr>
          </a:p>
        </p:txBody>
      </p:sp>
      <p:sp>
        <p:nvSpPr>
          <p:cNvPr id="8" name="Rectangle 7">
            <a:extLst>
              <a:ext uri="{FF2B5EF4-FFF2-40B4-BE49-F238E27FC236}">
                <a16:creationId xmlns:a16="http://schemas.microsoft.com/office/drawing/2014/main" id="{FCBED660-656B-8355-5DE3-FE04C0DBF431}"/>
              </a:ext>
            </a:extLst>
          </p:cNvPr>
          <p:cNvSpPr/>
          <p:nvPr/>
        </p:nvSpPr>
        <p:spPr>
          <a:xfrm>
            <a:off x="11118331" y="1335517"/>
            <a:ext cx="650196" cy="463988"/>
          </a:xfrm>
          <a:prstGeom prst="rect">
            <a:avLst/>
          </a:prstGeom>
          <a:solidFill>
            <a:srgbClr val="00B6CC"/>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000" b="1" dirty="0">
                <a:latin typeface="Campton SemiBold" panose="00000700000000000000" pitchFamily="50" charset="0"/>
                <a:ea typeface="Calibri"/>
                <a:cs typeface="Calibri"/>
              </a:rPr>
              <a:t>Best Selling</a:t>
            </a:r>
          </a:p>
        </p:txBody>
      </p:sp>
      <p:sp>
        <p:nvSpPr>
          <p:cNvPr id="22" name="Rectangle 21">
            <a:extLst>
              <a:ext uri="{FF2B5EF4-FFF2-40B4-BE49-F238E27FC236}">
                <a16:creationId xmlns:a16="http://schemas.microsoft.com/office/drawing/2014/main" id="{17D56720-7FB1-E23D-C3A0-87BE36FB383B}"/>
              </a:ext>
            </a:extLst>
          </p:cNvPr>
          <p:cNvSpPr/>
          <p:nvPr/>
        </p:nvSpPr>
        <p:spPr>
          <a:xfrm>
            <a:off x="10189150" y="1484067"/>
            <a:ext cx="650196" cy="463988"/>
          </a:xfrm>
          <a:prstGeom prst="rect">
            <a:avLst/>
          </a:prstGeom>
          <a:solidFill>
            <a:srgbClr val="00B6CC"/>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000" b="1" dirty="0">
                <a:latin typeface="Campton SemiBold" panose="00000700000000000000" pitchFamily="50" charset="0"/>
                <a:ea typeface="Calibri"/>
                <a:cs typeface="Calibri"/>
              </a:rPr>
              <a:t>2nd best sell</a:t>
            </a:r>
            <a:endParaRPr lang="en-US" sz="1000" dirty="0">
              <a:latin typeface="Campton SemiBold" panose="00000700000000000000" pitchFamily="50" charset="0"/>
              <a:ea typeface="Calibri"/>
              <a:cs typeface="Calibri"/>
            </a:endParaRPr>
          </a:p>
        </p:txBody>
      </p:sp>
      <p:sp>
        <p:nvSpPr>
          <p:cNvPr id="23" name="Rectangle 22">
            <a:extLst>
              <a:ext uri="{FF2B5EF4-FFF2-40B4-BE49-F238E27FC236}">
                <a16:creationId xmlns:a16="http://schemas.microsoft.com/office/drawing/2014/main" id="{19EBDA18-30BD-D16D-A57E-53A46FCEDF45}"/>
              </a:ext>
            </a:extLst>
          </p:cNvPr>
          <p:cNvSpPr/>
          <p:nvPr/>
        </p:nvSpPr>
        <p:spPr>
          <a:xfrm>
            <a:off x="8334445" y="2133843"/>
            <a:ext cx="650196" cy="463988"/>
          </a:xfrm>
          <a:prstGeom prst="rect">
            <a:avLst/>
          </a:prstGeom>
          <a:solidFill>
            <a:srgbClr val="00B6CC"/>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000" b="1">
                <a:latin typeface="Campton SemiBold" panose="00000700000000000000" pitchFamily="50" charset="0"/>
                <a:ea typeface="Calibri"/>
                <a:cs typeface="Calibri"/>
              </a:rPr>
              <a:t>3rd </a:t>
            </a:r>
            <a:endParaRPr lang="en-US" sz="1000">
              <a:latin typeface="Campton SemiBold" panose="00000700000000000000" pitchFamily="50" charset="0"/>
              <a:ea typeface="Calibri"/>
              <a:cs typeface="Calibri"/>
            </a:endParaRPr>
          </a:p>
          <a:p>
            <a:pPr algn="ctr"/>
            <a:r>
              <a:rPr lang="en-US" sz="1000" b="1">
                <a:latin typeface="Campton SemiBold" panose="00000700000000000000" pitchFamily="50" charset="0"/>
                <a:ea typeface="Calibri"/>
                <a:cs typeface="Calibri"/>
              </a:rPr>
              <a:t>best sell</a:t>
            </a:r>
            <a:endParaRPr lang="en-US" sz="1000">
              <a:latin typeface="Campton SemiBold" panose="00000700000000000000" pitchFamily="50" charset="0"/>
              <a:ea typeface="Calibri"/>
              <a:cs typeface="Calibri"/>
            </a:endParaRPr>
          </a:p>
        </p:txBody>
      </p:sp>
      <p:cxnSp>
        <p:nvCxnSpPr>
          <p:cNvPr id="14" name="Straight Arrow Connector 13">
            <a:extLst>
              <a:ext uri="{FF2B5EF4-FFF2-40B4-BE49-F238E27FC236}">
                <a16:creationId xmlns:a16="http://schemas.microsoft.com/office/drawing/2014/main" id="{D0F5CB06-FF9F-F43D-2B00-ECCB2234BC65}"/>
              </a:ext>
            </a:extLst>
          </p:cNvPr>
          <p:cNvCxnSpPr>
            <a:cxnSpLocks/>
          </p:cNvCxnSpPr>
          <p:nvPr/>
        </p:nvCxnSpPr>
        <p:spPr>
          <a:xfrm>
            <a:off x="8140390" y="4535842"/>
            <a:ext cx="1823631"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55F4FC0C-0E60-34B2-CED4-CE73B1E848FF}"/>
              </a:ext>
            </a:extLst>
          </p:cNvPr>
          <p:cNvSpPr txBox="1"/>
          <p:nvPr/>
        </p:nvSpPr>
        <p:spPr>
          <a:xfrm>
            <a:off x="8438699" y="4274504"/>
            <a:ext cx="2743200"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50">
                <a:ea typeface="Calibri"/>
                <a:cs typeface="Calibri"/>
              </a:rPr>
              <a:t>Community stores</a:t>
            </a:r>
          </a:p>
        </p:txBody>
      </p:sp>
      <p:cxnSp>
        <p:nvCxnSpPr>
          <p:cNvPr id="16" name="Straight Arrow Connector 15">
            <a:extLst>
              <a:ext uri="{FF2B5EF4-FFF2-40B4-BE49-F238E27FC236}">
                <a16:creationId xmlns:a16="http://schemas.microsoft.com/office/drawing/2014/main" id="{6714D3B5-4678-D3DA-313C-B1A63CB0B1A2}"/>
              </a:ext>
            </a:extLst>
          </p:cNvPr>
          <p:cNvCxnSpPr>
            <a:cxnSpLocks/>
            <a:endCxn id="17" idx="2"/>
          </p:cNvCxnSpPr>
          <p:nvPr/>
        </p:nvCxnSpPr>
        <p:spPr>
          <a:xfrm>
            <a:off x="10114294" y="4532990"/>
            <a:ext cx="170777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D8F8F18D-8B58-6940-2FD8-DA6F88A1DCDA}"/>
              </a:ext>
            </a:extLst>
          </p:cNvPr>
          <p:cNvSpPr txBox="1"/>
          <p:nvPr/>
        </p:nvSpPr>
        <p:spPr>
          <a:xfrm>
            <a:off x="10450464" y="4271380"/>
            <a:ext cx="2743200"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50">
                <a:ea typeface="Calibri"/>
                <a:cs typeface="Calibri"/>
              </a:rPr>
              <a:t>Regular stores</a:t>
            </a:r>
          </a:p>
        </p:txBody>
      </p:sp>
      <p:sp>
        <p:nvSpPr>
          <p:cNvPr id="3" name="TextBox 2">
            <a:extLst>
              <a:ext uri="{FF2B5EF4-FFF2-40B4-BE49-F238E27FC236}">
                <a16:creationId xmlns:a16="http://schemas.microsoft.com/office/drawing/2014/main" id="{91902586-0947-C6AD-2E1C-33BEBCAB73C5}"/>
              </a:ext>
            </a:extLst>
          </p:cNvPr>
          <p:cNvSpPr txBox="1"/>
          <p:nvPr/>
        </p:nvSpPr>
        <p:spPr>
          <a:xfrm>
            <a:off x="237523" y="3598144"/>
            <a:ext cx="3310010" cy="938719"/>
          </a:xfrm>
          <a:prstGeom prst="rect">
            <a:avLst/>
          </a:prstGeom>
          <a:noFill/>
        </p:spPr>
        <p:txBody>
          <a:bodyPr wrap="square" lIns="91440" tIns="45720" rIns="91440" bIns="45720" anchor="t">
            <a:spAutoFit/>
          </a:bodyPr>
          <a:lstStyle/>
          <a:p>
            <a:r>
              <a:rPr lang="en-ID" sz="1100" b="1" dirty="0">
                <a:highlight>
                  <a:srgbClr val="A9E3E5"/>
                </a:highlight>
                <a:latin typeface="Campton SemiBold"/>
              </a:rPr>
              <a:t>There’s a subsidized price from a government program in week 5 called “Pasar </a:t>
            </a:r>
            <a:r>
              <a:rPr lang="en-ID" sz="1100" b="1" dirty="0" err="1">
                <a:highlight>
                  <a:srgbClr val="A9E3E5"/>
                </a:highlight>
                <a:latin typeface="Campton SemiBold"/>
              </a:rPr>
              <a:t>Murah</a:t>
            </a:r>
            <a:r>
              <a:rPr lang="en-ID" sz="1100" b="1" dirty="0">
                <a:highlight>
                  <a:srgbClr val="A9E3E5"/>
                </a:highlight>
                <a:latin typeface="Campton SemiBold"/>
              </a:rPr>
              <a:t>” affecting the sales. Ramadan (and delayed data from the merchants) also affect the sales in week 5 until 7. </a:t>
            </a:r>
            <a:endParaRPr lang="en-ID" sz="1100" b="1" dirty="0">
              <a:highlight>
                <a:srgbClr val="A9E3E5"/>
              </a:highlight>
              <a:latin typeface="Campton SemiBold" panose="020B0004020102020203" pitchFamily="34" charset="0"/>
            </a:endParaRPr>
          </a:p>
        </p:txBody>
      </p:sp>
      <p:sp>
        <p:nvSpPr>
          <p:cNvPr id="6" name="TextBox 5">
            <a:extLst>
              <a:ext uri="{FF2B5EF4-FFF2-40B4-BE49-F238E27FC236}">
                <a16:creationId xmlns:a16="http://schemas.microsoft.com/office/drawing/2014/main" id="{ED0C82B9-8269-AD03-385F-C8252A824331}"/>
              </a:ext>
            </a:extLst>
          </p:cNvPr>
          <p:cNvSpPr txBox="1"/>
          <p:nvPr/>
        </p:nvSpPr>
        <p:spPr>
          <a:xfrm>
            <a:off x="237523" y="4640062"/>
            <a:ext cx="3310010" cy="1615827"/>
          </a:xfrm>
          <a:prstGeom prst="rect">
            <a:avLst/>
          </a:prstGeom>
          <a:noFill/>
        </p:spPr>
        <p:txBody>
          <a:bodyPr wrap="square" lIns="91440" tIns="45720" rIns="91440" bIns="45720" anchor="t">
            <a:spAutoFit/>
          </a:bodyPr>
          <a:lstStyle/>
          <a:p>
            <a:r>
              <a:rPr lang="en-ID" sz="1100" b="1" dirty="0">
                <a:highlight>
                  <a:srgbClr val="A9E3E5"/>
                </a:highlight>
                <a:latin typeface="Campton SemiBold"/>
              </a:rPr>
              <a:t>Low sales early May are due to community stores not yet settling in after Eid, and </a:t>
            </a:r>
            <a:r>
              <a:rPr lang="en-ID" sz="1100" b="1" dirty="0" err="1">
                <a:highlight>
                  <a:srgbClr val="A9E3E5"/>
                </a:highlight>
                <a:latin typeface="Campton SemiBold"/>
              </a:rPr>
              <a:t>and</a:t>
            </a:r>
            <a:r>
              <a:rPr lang="en-ID" sz="1100" b="1" dirty="0">
                <a:highlight>
                  <a:srgbClr val="A9E3E5"/>
                </a:highlight>
                <a:latin typeface="Campton SemiBold"/>
              </a:rPr>
              <a:t> a lot of them are still out of town. </a:t>
            </a:r>
          </a:p>
          <a:p>
            <a:endParaRPr lang="en-ID" sz="1100" b="1" dirty="0">
              <a:highlight>
                <a:srgbClr val="A9E3E5"/>
              </a:highlight>
              <a:latin typeface="Campton SemiBold"/>
            </a:endParaRPr>
          </a:p>
          <a:p>
            <a:r>
              <a:rPr lang="en-ID" sz="1100" b="1" dirty="0">
                <a:highlight>
                  <a:srgbClr val="A9E3E5"/>
                </a:highlight>
                <a:latin typeface="Campton SemiBold"/>
              </a:rPr>
              <a:t>Other reasons for lower sales in end of pilot include: sellers are busy (especially community stores) with other jobs because Ramadan stops -&gt; more hours, and even job replacements</a:t>
            </a:r>
          </a:p>
        </p:txBody>
      </p:sp>
      <p:pic>
        <p:nvPicPr>
          <p:cNvPr id="1032" name="Picture 8">
            <a:extLst>
              <a:ext uri="{FF2B5EF4-FFF2-40B4-BE49-F238E27FC236}">
                <a16:creationId xmlns:a16="http://schemas.microsoft.com/office/drawing/2014/main" id="{454415D8-60FD-2A29-1A90-383A1DCD34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16084" y="1586797"/>
            <a:ext cx="3873140" cy="241650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F58C354-863E-DF10-FAE6-86CE58A7FF01}"/>
              </a:ext>
            </a:extLst>
          </p:cNvPr>
          <p:cNvSpPr txBox="1"/>
          <p:nvPr/>
        </p:nvSpPr>
        <p:spPr>
          <a:xfrm>
            <a:off x="5609198" y="5548382"/>
            <a:ext cx="2743200"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ID" sz="1000" b="1">
                <a:highlight>
                  <a:srgbClr val="A9E3E5"/>
                </a:highlight>
                <a:latin typeface="Campton SemiBold"/>
              </a:rPr>
              <a:t>This is </a:t>
            </a:r>
            <a:r>
              <a:rPr lang="en-ID" sz="1000" b="1" err="1">
                <a:highlight>
                  <a:srgbClr val="A9E3E5"/>
                </a:highlight>
                <a:latin typeface="Campton SemiBold"/>
              </a:rPr>
              <a:t>eid</a:t>
            </a:r>
            <a:r>
              <a:rPr lang="en-ID" sz="1000" b="1">
                <a:highlight>
                  <a:srgbClr val="A9E3E5"/>
                </a:highlight>
                <a:latin typeface="Campton SemiBold"/>
              </a:rPr>
              <a:t> week</a:t>
            </a:r>
            <a:endParaRPr lang="en-US"/>
          </a:p>
        </p:txBody>
      </p:sp>
      <p:sp>
        <p:nvSpPr>
          <p:cNvPr id="9" name="TextBox 8">
            <a:extLst>
              <a:ext uri="{FF2B5EF4-FFF2-40B4-BE49-F238E27FC236}">
                <a16:creationId xmlns:a16="http://schemas.microsoft.com/office/drawing/2014/main" id="{E3EB5E1D-0053-823C-006F-2266558B24C5}"/>
              </a:ext>
            </a:extLst>
          </p:cNvPr>
          <p:cNvSpPr txBox="1"/>
          <p:nvPr/>
        </p:nvSpPr>
        <p:spPr>
          <a:xfrm>
            <a:off x="4780470" y="5941233"/>
            <a:ext cx="274320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ID" sz="1000" b="1" dirty="0">
                <a:highlight>
                  <a:srgbClr val="A9E3E5"/>
                </a:highlight>
                <a:latin typeface="Campton SemiBold"/>
              </a:rPr>
              <a:t>Addition</a:t>
            </a:r>
            <a:endParaRPr lang="en-US" dirty="0">
              <a:latin typeface="Calibri" panose="020F0502020204030204"/>
              <a:ea typeface="Calibri" panose="020F0502020204030204"/>
              <a:cs typeface="Calibri" panose="020F0502020204030204"/>
            </a:endParaRPr>
          </a:p>
          <a:p>
            <a:r>
              <a:rPr lang="en-ID" sz="1000" b="1" dirty="0">
                <a:highlight>
                  <a:srgbClr val="A9E3E5"/>
                </a:highlight>
                <a:latin typeface="Campton SemiBold"/>
              </a:rPr>
              <a:t> to 2 stores</a:t>
            </a:r>
            <a:endParaRPr lang="en-US" dirty="0">
              <a:ea typeface="Calibri"/>
              <a:cs typeface="Calibri"/>
            </a:endParaRPr>
          </a:p>
        </p:txBody>
      </p:sp>
    </p:spTree>
    <p:extLst>
      <p:ext uri="{BB962C8B-B14F-4D97-AF65-F5344CB8AC3E}">
        <p14:creationId xmlns:p14="http://schemas.microsoft.com/office/powerpoint/2010/main" val="14335654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1727295-713A-B53D-711E-A82568D4E913}"/>
              </a:ext>
            </a:extLst>
          </p:cNvPr>
          <p:cNvSpPr/>
          <p:nvPr/>
        </p:nvSpPr>
        <p:spPr>
          <a:xfrm>
            <a:off x="0" y="0"/>
            <a:ext cx="12192000" cy="1045029"/>
          </a:xfrm>
          <a:prstGeom prst="rect">
            <a:avLst/>
          </a:prstGeom>
          <a:solidFill>
            <a:srgbClr val="00B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40F2ED-459D-CC0A-FCC2-2A33CFA9BD3E}"/>
              </a:ext>
            </a:extLst>
          </p:cNvPr>
          <p:cNvSpPr>
            <a:spLocks noGrp="1"/>
          </p:cNvSpPr>
          <p:nvPr>
            <p:ph type="title"/>
          </p:nvPr>
        </p:nvSpPr>
        <p:spPr>
          <a:xfrm>
            <a:off x="201385" y="-139645"/>
            <a:ext cx="10515600" cy="1325563"/>
          </a:xfrm>
        </p:spPr>
        <p:txBody>
          <a:bodyPr>
            <a:normAutofit/>
          </a:bodyPr>
          <a:lstStyle/>
          <a:p>
            <a:r>
              <a:rPr lang="en-US" sz="2800" b="1">
                <a:solidFill>
                  <a:schemeClr val="bg1"/>
                </a:solidFill>
                <a:latin typeface="Campton SemiBold" panose="020B0004020102020203" pitchFamily="34" charset="0"/>
                <a:cs typeface="Calibri Light"/>
              </a:rPr>
              <a:t>Logistics</a:t>
            </a:r>
            <a:endParaRPr lang="en-US" sz="2800" b="1">
              <a:solidFill>
                <a:schemeClr val="bg1"/>
              </a:solidFill>
              <a:latin typeface="Campton SemiBold" panose="020B0004020102020203" pitchFamily="34" charset="0"/>
            </a:endParaRPr>
          </a:p>
        </p:txBody>
      </p:sp>
      <p:sp>
        <p:nvSpPr>
          <p:cNvPr id="9" name="TextBox 8">
            <a:extLst>
              <a:ext uri="{FF2B5EF4-FFF2-40B4-BE49-F238E27FC236}">
                <a16:creationId xmlns:a16="http://schemas.microsoft.com/office/drawing/2014/main" id="{023822C9-A724-B7A1-8250-E10DC86C1ADA}"/>
              </a:ext>
            </a:extLst>
          </p:cNvPr>
          <p:cNvSpPr txBox="1"/>
          <p:nvPr/>
        </p:nvSpPr>
        <p:spPr>
          <a:xfrm>
            <a:off x="342899" y="1507288"/>
            <a:ext cx="5455000" cy="2292935"/>
          </a:xfrm>
          <a:prstGeom prst="rect">
            <a:avLst/>
          </a:prstGeom>
          <a:noFill/>
        </p:spPr>
        <p:txBody>
          <a:bodyPr wrap="square">
            <a:spAutoFit/>
          </a:bodyPr>
          <a:lstStyle/>
          <a:p>
            <a:pPr marL="171450" indent="-171450">
              <a:buFont typeface="Arial" panose="020B0604020202020204" pitchFamily="34" charset="0"/>
              <a:buChar char="•"/>
            </a:pPr>
            <a:r>
              <a:rPr lang="en-ID" sz="1100" b="1" dirty="0">
                <a:effectLst/>
                <a:latin typeface="Campton Light" panose="00000500000000000000" pitchFamily="50" charset="0"/>
              </a:rPr>
              <a:t>What logistics parties are available in the chosen area?</a:t>
            </a:r>
          </a:p>
          <a:p>
            <a:pPr marL="628650" lvl="1" indent="-171450">
              <a:buFont typeface="Wingdings" pitchFamily="2" charset="2"/>
              <a:buChar char="Ø"/>
            </a:pPr>
            <a:r>
              <a:rPr lang="en-ID" sz="1100" dirty="0">
                <a:latin typeface="Campton Light" panose="00000500000000000000" pitchFamily="50" charset="0"/>
              </a:rPr>
              <a:t>We will be using the existing internet-based motor hailing app (</a:t>
            </a:r>
            <a:r>
              <a:rPr lang="en-ID" sz="1100" dirty="0" err="1">
                <a:latin typeface="Campton Light" panose="00000500000000000000" pitchFamily="50" charset="0"/>
              </a:rPr>
              <a:t>gojek</a:t>
            </a:r>
            <a:r>
              <a:rPr lang="en-ID" sz="1100" dirty="0">
                <a:latin typeface="Campton Light" panose="00000500000000000000" pitchFamily="50" charset="0"/>
              </a:rPr>
              <a:t> and grab)-package sending feature as the courier to distribute the products to the merchants and to get back the empty returned packaging. </a:t>
            </a:r>
          </a:p>
          <a:p>
            <a:pPr marL="628650" lvl="1" indent="-171450">
              <a:buFont typeface="Wingdings" pitchFamily="2" charset="2"/>
              <a:buChar char="Ø"/>
            </a:pPr>
            <a:endParaRPr lang="en-ID" sz="1100" dirty="0">
              <a:latin typeface="Campton Light" panose="00000500000000000000" pitchFamily="50" charset="0"/>
            </a:endParaRPr>
          </a:p>
          <a:p>
            <a:pPr marL="171450" indent="-171450">
              <a:buFont typeface="Arial" panose="020B0604020202020204" pitchFamily="34" charset="0"/>
              <a:buChar char="•"/>
            </a:pPr>
            <a:r>
              <a:rPr lang="en-ID" sz="1100" b="1" dirty="0">
                <a:effectLst/>
                <a:latin typeface="Campton Light" panose="00000500000000000000" pitchFamily="50" charset="0"/>
              </a:rPr>
              <a:t>What zero waste emissions logistics parties are available in the chosen area? </a:t>
            </a:r>
          </a:p>
          <a:p>
            <a:pPr marL="628650" lvl="1" indent="-171450">
              <a:buFont typeface="Wingdings" pitchFamily="2" charset="2"/>
              <a:buChar char="Ø"/>
            </a:pPr>
            <a:r>
              <a:rPr lang="en-ID" sz="1100" dirty="0">
                <a:latin typeface="Campton Light" panose="00000500000000000000" pitchFamily="50" charset="0"/>
              </a:rPr>
              <a:t>None as of yet.</a:t>
            </a:r>
          </a:p>
          <a:p>
            <a:pPr lvl="1"/>
            <a:endParaRPr lang="en-ID" sz="1100" dirty="0">
              <a:latin typeface="Campton Light" panose="00000500000000000000" pitchFamily="50" charset="0"/>
            </a:endParaRPr>
          </a:p>
          <a:p>
            <a:pPr marL="171450" indent="-171450">
              <a:buFont typeface="Arial" panose="020B0604020202020204" pitchFamily="34" charset="0"/>
              <a:buChar char="•"/>
            </a:pPr>
            <a:r>
              <a:rPr lang="en-ID" sz="1100" b="1" dirty="0">
                <a:effectLst/>
                <a:latin typeface="Campton Light" panose="00000500000000000000" pitchFamily="50" charset="0"/>
              </a:rPr>
              <a:t>What other infrastructure parties are available in the chosen are? </a:t>
            </a:r>
          </a:p>
          <a:p>
            <a:pPr marL="628650" lvl="1" indent="-171450">
              <a:buFont typeface="Wingdings" pitchFamily="2" charset="2"/>
              <a:buChar char="Ø"/>
            </a:pPr>
            <a:r>
              <a:rPr lang="en-ID" sz="1100" dirty="0">
                <a:latin typeface="Campton Light" panose="00000500000000000000" pitchFamily="50" charset="0"/>
              </a:rPr>
              <a:t>PKK community, </a:t>
            </a:r>
            <a:r>
              <a:rPr lang="en-ID" sz="1100" dirty="0" err="1">
                <a:latin typeface="Campton Light" panose="00000500000000000000" pitchFamily="50" charset="0"/>
              </a:rPr>
              <a:t>Dinkes</a:t>
            </a:r>
            <a:r>
              <a:rPr lang="en-ID" sz="1100" dirty="0">
                <a:latin typeface="Campton Light" panose="00000500000000000000" pitchFamily="50" charset="0"/>
              </a:rPr>
              <a:t> </a:t>
            </a:r>
            <a:r>
              <a:rPr lang="en-ID" sz="1100" dirty="0" err="1">
                <a:latin typeface="Campton Light" panose="00000500000000000000" pitchFamily="50" charset="0"/>
              </a:rPr>
              <a:t>Puskesmas</a:t>
            </a:r>
            <a:r>
              <a:rPr lang="en-ID" sz="1100" dirty="0">
                <a:latin typeface="Campton Light" panose="00000500000000000000" pitchFamily="50" charset="0"/>
              </a:rPr>
              <a:t> (health) organizations are our current main contact for community hubs.</a:t>
            </a:r>
          </a:p>
        </p:txBody>
      </p:sp>
      <p:pic>
        <p:nvPicPr>
          <p:cNvPr id="1028" name="Picture 4" descr="Pengemudi ojek online Goto dan Grab menunggu penumpang di kawasan Mayestik, Jakarta, Rabu (18/3/2020). Bisnis/Eusebio Chrysnamurti">
            <a:extLst>
              <a:ext uri="{FF2B5EF4-FFF2-40B4-BE49-F238E27FC236}">
                <a16:creationId xmlns:a16="http://schemas.microsoft.com/office/drawing/2014/main" id="{CBBF2BF1-D219-667D-4A48-33769BD305F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8937"/>
          <a:stretch/>
        </p:blipFill>
        <p:spPr bwMode="auto">
          <a:xfrm>
            <a:off x="6014978" y="1472101"/>
            <a:ext cx="6177022"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8164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1727295-713A-B53D-711E-A82568D4E913}"/>
              </a:ext>
            </a:extLst>
          </p:cNvPr>
          <p:cNvSpPr/>
          <p:nvPr/>
        </p:nvSpPr>
        <p:spPr>
          <a:xfrm>
            <a:off x="0" y="0"/>
            <a:ext cx="12192000" cy="1045029"/>
          </a:xfrm>
          <a:prstGeom prst="rect">
            <a:avLst/>
          </a:prstGeom>
          <a:solidFill>
            <a:srgbClr val="00B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40F2ED-459D-CC0A-FCC2-2A33CFA9BD3E}"/>
              </a:ext>
            </a:extLst>
          </p:cNvPr>
          <p:cNvSpPr>
            <a:spLocks noGrp="1"/>
          </p:cNvSpPr>
          <p:nvPr>
            <p:ph type="title"/>
          </p:nvPr>
        </p:nvSpPr>
        <p:spPr>
          <a:xfrm>
            <a:off x="201385" y="-139645"/>
            <a:ext cx="10515600" cy="1325563"/>
          </a:xfrm>
        </p:spPr>
        <p:txBody>
          <a:bodyPr>
            <a:normAutofit/>
          </a:bodyPr>
          <a:lstStyle/>
          <a:p>
            <a:r>
              <a:rPr lang="en-US" sz="2400" b="1" dirty="0">
                <a:solidFill>
                  <a:schemeClr val="bg1"/>
                </a:solidFill>
                <a:latin typeface="Campton SemiBold"/>
                <a:cs typeface="Calibri Light"/>
              </a:rPr>
              <a:t>Conclusion and learnings</a:t>
            </a:r>
            <a:endParaRPr lang="en-US" sz="2400" b="1" dirty="0">
              <a:solidFill>
                <a:schemeClr val="bg1"/>
              </a:solidFill>
              <a:latin typeface="Campton SemiBold"/>
            </a:endParaRPr>
          </a:p>
        </p:txBody>
      </p:sp>
      <p:sp>
        <p:nvSpPr>
          <p:cNvPr id="5" name="TextBox 4">
            <a:extLst>
              <a:ext uri="{FF2B5EF4-FFF2-40B4-BE49-F238E27FC236}">
                <a16:creationId xmlns:a16="http://schemas.microsoft.com/office/drawing/2014/main" id="{D2846544-0319-3EA5-7194-9F60B5850910}"/>
              </a:ext>
            </a:extLst>
          </p:cNvPr>
          <p:cNvSpPr txBox="1"/>
          <p:nvPr/>
        </p:nvSpPr>
        <p:spPr>
          <a:xfrm>
            <a:off x="399866" y="1281950"/>
            <a:ext cx="5917408" cy="1107996"/>
          </a:xfrm>
          <a:prstGeom prst="rect">
            <a:avLst/>
          </a:prstGeom>
          <a:noFill/>
        </p:spPr>
        <p:txBody>
          <a:bodyPr wrap="square" lIns="91440" tIns="45720" rIns="91440" bIns="45720" anchor="t">
            <a:spAutoFit/>
          </a:bodyPr>
          <a:lstStyle/>
          <a:p>
            <a:r>
              <a:rPr lang="en-ID" sz="1100" b="1" dirty="0">
                <a:effectLst/>
                <a:latin typeface="Campton SemiBold"/>
              </a:rPr>
              <a:t>Products:</a:t>
            </a:r>
          </a:p>
          <a:p>
            <a:pPr marL="285750" indent="-285750">
              <a:buFont typeface="Arial" panose="020B0604020202020204" pitchFamily="34" charset="0"/>
              <a:buChar char="•"/>
            </a:pPr>
            <a:r>
              <a:rPr lang="en-ID" sz="1100" dirty="0">
                <a:latin typeface="Campton Light"/>
              </a:rPr>
              <a:t>Change of Soy sauce bottle improves the sales. </a:t>
            </a:r>
          </a:p>
          <a:p>
            <a:pPr marL="285750" indent="-285750">
              <a:buFont typeface="Arial" panose="020B0604020202020204" pitchFamily="34" charset="0"/>
              <a:buChar char="•"/>
            </a:pPr>
            <a:r>
              <a:rPr lang="en-ID" sz="1100" dirty="0">
                <a:latin typeface="Campton Light"/>
              </a:rPr>
              <a:t>Consumers want other products in returnable packaging such as soap or detergent. Not having new products in near time demotivates them.</a:t>
            </a:r>
          </a:p>
          <a:p>
            <a:pPr marL="285750" indent="-285750">
              <a:buFont typeface="Arial" panose="020B0604020202020204" pitchFamily="34" charset="0"/>
              <a:buChar char="•"/>
            </a:pPr>
            <a:r>
              <a:rPr lang="en-ID" sz="1100" dirty="0">
                <a:latin typeface="Campton Light"/>
              </a:rPr>
              <a:t>After purchasing, a lot of consumers use the packaging for storing snacks like </a:t>
            </a:r>
            <a:r>
              <a:rPr lang="en-ID" sz="1100" dirty="0" err="1">
                <a:latin typeface="Campton Light"/>
              </a:rPr>
              <a:t>kerupuk</a:t>
            </a:r>
            <a:r>
              <a:rPr lang="en-ID" sz="1100" dirty="0">
                <a:latin typeface="Campton Light"/>
              </a:rPr>
              <a:t> (for the rice packaging) and other liquid for other packaging. </a:t>
            </a:r>
          </a:p>
        </p:txBody>
      </p:sp>
      <p:sp>
        <p:nvSpPr>
          <p:cNvPr id="7" name="TextBox 6">
            <a:extLst>
              <a:ext uri="{FF2B5EF4-FFF2-40B4-BE49-F238E27FC236}">
                <a16:creationId xmlns:a16="http://schemas.microsoft.com/office/drawing/2014/main" id="{9FCC41CD-3727-E2A9-7C44-06D869258248}"/>
              </a:ext>
            </a:extLst>
          </p:cNvPr>
          <p:cNvSpPr txBox="1"/>
          <p:nvPr/>
        </p:nvSpPr>
        <p:spPr>
          <a:xfrm>
            <a:off x="400203" y="2678282"/>
            <a:ext cx="5917072" cy="1615827"/>
          </a:xfrm>
          <a:prstGeom prst="rect">
            <a:avLst/>
          </a:prstGeom>
          <a:noFill/>
        </p:spPr>
        <p:txBody>
          <a:bodyPr wrap="square" lIns="91440" tIns="45720" rIns="91440" bIns="45720" anchor="t">
            <a:spAutoFit/>
          </a:bodyPr>
          <a:lstStyle/>
          <a:p>
            <a:r>
              <a:rPr lang="en-ID" sz="1100" b="1" dirty="0">
                <a:effectLst/>
                <a:latin typeface="Campton SemiBold"/>
              </a:rPr>
              <a:t>Demography, pilot location:</a:t>
            </a:r>
            <a:r>
              <a:rPr lang="en-ID" sz="1100" b="1" dirty="0">
                <a:latin typeface="Campton SemiBold"/>
              </a:rPr>
              <a:t> </a:t>
            </a:r>
            <a:endParaRPr lang="en-ID" sz="1100" b="1" dirty="0">
              <a:effectLst/>
              <a:latin typeface="Campton SemiBold" panose="020B0004020102020203" pitchFamily="34" charset="0"/>
            </a:endParaRPr>
          </a:p>
          <a:p>
            <a:pPr marL="285750" indent="-285750">
              <a:buFont typeface="Arial" panose="020B0604020202020204" pitchFamily="34" charset="0"/>
              <a:buChar char="•"/>
            </a:pPr>
            <a:r>
              <a:rPr lang="en-ID" sz="1100" dirty="0">
                <a:latin typeface="Campton Light"/>
              </a:rPr>
              <a:t>Mostly women 30-50 years old with socio economic B-C.</a:t>
            </a:r>
          </a:p>
          <a:p>
            <a:pPr marL="285750" indent="-285750">
              <a:buFont typeface="Arial" panose="020B0604020202020204" pitchFamily="34" charset="0"/>
              <a:buChar char="•"/>
            </a:pPr>
            <a:r>
              <a:rPr lang="en-ID" sz="1100" dirty="0">
                <a:latin typeface="Campton Light"/>
              </a:rPr>
              <a:t>Strong community focus: we were invited to join several community events during the pilot.</a:t>
            </a:r>
          </a:p>
          <a:p>
            <a:pPr marL="285750" indent="-285750">
              <a:buFont typeface="Arial" panose="020B0604020202020204" pitchFamily="34" charset="0"/>
              <a:buChar char="•"/>
            </a:pPr>
            <a:r>
              <a:rPr lang="en-ID" sz="1100" dirty="0">
                <a:latin typeface="Campton Light"/>
              </a:rPr>
              <a:t>We’ve had an introduction with CLOCC to explore potential capacity building. </a:t>
            </a:r>
          </a:p>
          <a:p>
            <a:pPr marL="285750" indent="-285750">
              <a:buFont typeface="Arial" panose="020B0604020202020204" pitchFamily="34" charset="0"/>
              <a:buChar char="•"/>
            </a:pPr>
            <a:endParaRPr lang="en-ID" sz="1100" dirty="0">
              <a:latin typeface="Campton Light" panose="020B0004020102020203" pitchFamily="34" charset="0"/>
            </a:endParaRPr>
          </a:p>
          <a:p>
            <a:pPr marL="285750" indent="-285750">
              <a:buFont typeface="Arial" panose="020B0604020202020204" pitchFamily="34" charset="0"/>
              <a:buChar char="•"/>
            </a:pPr>
            <a:endParaRPr lang="en-ID" sz="1100" dirty="0">
              <a:latin typeface="Campton Light" panose="020B0004020102020203" pitchFamily="34" charset="0"/>
            </a:endParaRPr>
          </a:p>
          <a:p>
            <a:endParaRPr lang="en-ID" sz="1100" b="1" dirty="0">
              <a:effectLst/>
              <a:latin typeface="Campton SemiBold" panose="020B0004020102020203" pitchFamily="34" charset="0"/>
            </a:endParaRPr>
          </a:p>
          <a:p>
            <a:endParaRPr lang="en-US" sz="1100" b="1" dirty="0">
              <a:latin typeface="Campton SemiBold" panose="020B0004020102020203" pitchFamily="34" charset="0"/>
            </a:endParaRPr>
          </a:p>
        </p:txBody>
      </p:sp>
      <p:sp>
        <p:nvSpPr>
          <p:cNvPr id="10" name="TextBox 9">
            <a:extLst>
              <a:ext uri="{FF2B5EF4-FFF2-40B4-BE49-F238E27FC236}">
                <a16:creationId xmlns:a16="http://schemas.microsoft.com/office/drawing/2014/main" id="{00F2B8E2-DE99-CE29-449A-463E9FD6FBB1}"/>
              </a:ext>
            </a:extLst>
          </p:cNvPr>
          <p:cNvSpPr txBox="1"/>
          <p:nvPr/>
        </p:nvSpPr>
        <p:spPr>
          <a:xfrm>
            <a:off x="400202" y="3955240"/>
            <a:ext cx="5620352" cy="2462213"/>
          </a:xfrm>
          <a:prstGeom prst="rect">
            <a:avLst/>
          </a:prstGeom>
          <a:noFill/>
        </p:spPr>
        <p:txBody>
          <a:bodyPr wrap="square" lIns="91440" tIns="45720" rIns="91440" bIns="45720" anchor="t">
            <a:spAutoFit/>
          </a:bodyPr>
          <a:lstStyle/>
          <a:p>
            <a:r>
              <a:rPr lang="en-ID" sz="1100" b="1" dirty="0">
                <a:latin typeface="Campton SemiBold"/>
              </a:rPr>
              <a:t>Seller learnings</a:t>
            </a:r>
            <a:r>
              <a:rPr lang="en-ID" sz="1100" b="1" dirty="0">
                <a:effectLst/>
                <a:latin typeface="Campton SemiBold"/>
              </a:rPr>
              <a:t>:</a:t>
            </a:r>
          </a:p>
          <a:p>
            <a:pPr marL="285750" indent="-285750">
              <a:buFont typeface="Arial" panose="020B0604020202020204" pitchFamily="34" charset="0"/>
              <a:buChar char="•"/>
            </a:pPr>
            <a:r>
              <a:rPr lang="en-ID" sz="1100" dirty="0">
                <a:latin typeface="Campton Light"/>
              </a:rPr>
              <a:t>Gained two new stores in Banyuwangi City Area. </a:t>
            </a:r>
          </a:p>
          <a:p>
            <a:pPr marL="285750" indent="-285750">
              <a:buFont typeface="Arial" panose="020B0604020202020204" pitchFamily="34" charset="0"/>
              <a:buChar char="•"/>
            </a:pPr>
            <a:r>
              <a:rPr lang="en-ID" sz="1100" dirty="0">
                <a:latin typeface="Campton Light"/>
              </a:rPr>
              <a:t>A famous store like </a:t>
            </a:r>
            <a:r>
              <a:rPr lang="en-ID" sz="1100" dirty="0" err="1">
                <a:latin typeface="Campton Light"/>
              </a:rPr>
              <a:t>Mlijo</a:t>
            </a:r>
            <a:r>
              <a:rPr lang="en-ID" sz="1100" dirty="0">
                <a:latin typeface="Campton Light"/>
              </a:rPr>
              <a:t> has their own loyal consumer pool so there's no high marketing effort but the sales are still high. </a:t>
            </a:r>
            <a:endParaRPr lang="en-ID" sz="1100" dirty="0"/>
          </a:p>
          <a:p>
            <a:pPr marL="285750" indent="-285750">
              <a:buFont typeface="Arial" panose="020B0604020202020204" pitchFamily="34" charset="0"/>
              <a:buChar char="•"/>
            </a:pPr>
            <a:r>
              <a:rPr lang="en-ID" sz="1100" dirty="0">
                <a:latin typeface="Campton Light"/>
              </a:rPr>
              <a:t>36% of sellers are community based and are organically grown.</a:t>
            </a:r>
          </a:p>
          <a:p>
            <a:pPr marL="285750" indent="-285750">
              <a:buFont typeface="Arial" panose="020B0604020202020204" pitchFamily="34" charset="0"/>
              <a:buChar char="•"/>
            </a:pPr>
            <a:r>
              <a:rPr lang="en-ID" sz="1100" dirty="0">
                <a:latin typeface="Campton Light"/>
              </a:rPr>
              <a:t>Seller values capacity building activities, once not that "active", sales goes down.</a:t>
            </a:r>
          </a:p>
          <a:p>
            <a:pPr marL="285750" indent="-285750">
              <a:buFont typeface="Arial" panose="020B0604020202020204" pitchFamily="34" charset="0"/>
              <a:buChar char="•"/>
            </a:pPr>
            <a:r>
              <a:rPr lang="en-ID" sz="1100" dirty="0">
                <a:latin typeface="Campton Light"/>
              </a:rPr>
              <a:t>Community store expect more locations and products, but our limited resources made it impossible to go to other regions within Banyuwangi area already.</a:t>
            </a:r>
          </a:p>
          <a:p>
            <a:pPr marL="285750" indent="-285750">
              <a:buFont typeface="Arial" panose="020B0604020202020204" pitchFamily="34" charset="0"/>
              <a:buChar char="•"/>
            </a:pPr>
            <a:r>
              <a:rPr lang="en-ID" sz="1100" dirty="0">
                <a:latin typeface="Campton Light"/>
              </a:rPr>
              <a:t>Community sellers cannot always be relied on completely for data: sometimes they move to other regions or they are super busy, meaning they cannot keep track of the sales data.</a:t>
            </a:r>
          </a:p>
          <a:p>
            <a:pPr marL="285750" indent="-285750">
              <a:buFont typeface="Arial" panose="020B0604020202020204" pitchFamily="34" charset="0"/>
              <a:buChar char="•"/>
            </a:pPr>
            <a:endParaRPr lang="en-ID" sz="1100" dirty="0">
              <a:latin typeface="Campton Light"/>
            </a:endParaRPr>
          </a:p>
        </p:txBody>
      </p:sp>
      <p:pic>
        <p:nvPicPr>
          <p:cNvPr id="6" name="Picture 5" descr="A map with red pins&#10;&#10;Description automatically generated">
            <a:extLst>
              <a:ext uri="{FF2B5EF4-FFF2-40B4-BE49-F238E27FC236}">
                <a16:creationId xmlns:a16="http://schemas.microsoft.com/office/drawing/2014/main" id="{51B0A9FB-A573-630A-0603-C964B80CA5CD}"/>
              </a:ext>
            </a:extLst>
          </p:cNvPr>
          <p:cNvPicPr>
            <a:picLocks noChangeAspect="1"/>
          </p:cNvPicPr>
          <p:nvPr/>
        </p:nvPicPr>
        <p:blipFill>
          <a:blip r:embed="rId2"/>
          <a:stretch>
            <a:fillRect/>
          </a:stretch>
        </p:blipFill>
        <p:spPr>
          <a:xfrm>
            <a:off x="7148305" y="1325563"/>
            <a:ext cx="4795549" cy="4672582"/>
          </a:xfrm>
          <a:prstGeom prst="rect">
            <a:avLst/>
          </a:prstGeom>
        </p:spPr>
      </p:pic>
      <p:sp>
        <p:nvSpPr>
          <p:cNvPr id="12" name="Oval 11">
            <a:extLst>
              <a:ext uri="{FF2B5EF4-FFF2-40B4-BE49-F238E27FC236}">
                <a16:creationId xmlns:a16="http://schemas.microsoft.com/office/drawing/2014/main" id="{25EC9AA8-A8F8-84FB-2B6D-0C65F22551F3}"/>
              </a:ext>
            </a:extLst>
          </p:cNvPr>
          <p:cNvSpPr/>
          <p:nvPr/>
        </p:nvSpPr>
        <p:spPr>
          <a:xfrm>
            <a:off x="7928773" y="5117810"/>
            <a:ext cx="930517" cy="901209"/>
          </a:xfrm>
          <a:prstGeom prst="ellipse">
            <a:avLst/>
          </a:prstGeom>
          <a:solidFill>
            <a:srgbClr val="4472C4">
              <a:alpha val="2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48E97FC1-EF70-0438-100A-C0DF96F0D22F}"/>
              </a:ext>
            </a:extLst>
          </p:cNvPr>
          <p:cNvSpPr/>
          <p:nvPr/>
        </p:nvSpPr>
        <p:spPr>
          <a:xfrm>
            <a:off x="9775158" y="3022310"/>
            <a:ext cx="564172" cy="571499"/>
          </a:xfrm>
          <a:prstGeom prst="ellipse">
            <a:avLst/>
          </a:prstGeom>
          <a:solidFill>
            <a:srgbClr val="A45DBA">
              <a:alpha val="2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28548EE0-0D19-C112-DE97-F774CB000F86}"/>
              </a:ext>
            </a:extLst>
          </p:cNvPr>
          <p:cNvSpPr/>
          <p:nvPr/>
        </p:nvSpPr>
        <p:spPr>
          <a:xfrm>
            <a:off x="9540696" y="2751213"/>
            <a:ext cx="564172" cy="571499"/>
          </a:xfrm>
          <a:prstGeom prst="ellipse">
            <a:avLst/>
          </a:prstGeom>
          <a:solidFill>
            <a:srgbClr val="4472C4">
              <a:alpha val="2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B2810175-D2C4-1949-33CE-DE1F62093464}"/>
              </a:ext>
            </a:extLst>
          </p:cNvPr>
          <p:cNvSpPr/>
          <p:nvPr/>
        </p:nvSpPr>
        <p:spPr>
          <a:xfrm>
            <a:off x="9430791" y="2604674"/>
            <a:ext cx="791306" cy="835268"/>
          </a:xfrm>
          <a:prstGeom prst="ellipse">
            <a:avLst/>
          </a:prstGeom>
          <a:solidFill>
            <a:srgbClr val="4472C4">
              <a:alpha val="2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160D3FD4-6759-DC66-23FF-17157D1B830C}"/>
              </a:ext>
            </a:extLst>
          </p:cNvPr>
          <p:cNvSpPr/>
          <p:nvPr/>
        </p:nvSpPr>
        <p:spPr>
          <a:xfrm>
            <a:off x="8383041" y="4538981"/>
            <a:ext cx="446941" cy="424961"/>
          </a:xfrm>
          <a:prstGeom prst="ellipse">
            <a:avLst/>
          </a:prstGeom>
          <a:solidFill>
            <a:srgbClr val="874B96">
              <a:alpha val="4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4CEC72A2-3D44-0E64-53B8-1325CF06D6BC}"/>
              </a:ext>
            </a:extLst>
          </p:cNvPr>
          <p:cNvSpPr/>
          <p:nvPr/>
        </p:nvSpPr>
        <p:spPr>
          <a:xfrm>
            <a:off x="7796886" y="4590271"/>
            <a:ext cx="542190" cy="534865"/>
          </a:xfrm>
          <a:prstGeom prst="ellipse">
            <a:avLst/>
          </a:prstGeom>
          <a:solidFill>
            <a:srgbClr val="4472C4">
              <a:alpha val="2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9DC1FEF7-637A-A676-AE8E-104BE7FEC4C2}"/>
              </a:ext>
            </a:extLst>
          </p:cNvPr>
          <p:cNvSpPr/>
          <p:nvPr/>
        </p:nvSpPr>
        <p:spPr>
          <a:xfrm>
            <a:off x="8610175" y="4883345"/>
            <a:ext cx="256442" cy="249115"/>
          </a:xfrm>
          <a:prstGeom prst="ellipse">
            <a:avLst/>
          </a:prstGeom>
          <a:solidFill>
            <a:srgbClr val="874B96">
              <a:alpha val="4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3769BB19-6FA3-B756-13E0-D93B934915CA}"/>
              </a:ext>
            </a:extLst>
          </p:cNvPr>
          <p:cNvSpPr/>
          <p:nvPr/>
        </p:nvSpPr>
        <p:spPr>
          <a:xfrm>
            <a:off x="7281774" y="-150248"/>
            <a:ext cx="564172" cy="571499"/>
          </a:xfrm>
          <a:prstGeom prst="ellipse">
            <a:avLst/>
          </a:prstGeom>
          <a:solidFill>
            <a:srgbClr val="A45DBA">
              <a:alpha val="2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24FBF01E-A6EB-E902-169F-33B2F4D51F96}"/>
              </a:ext>
            </a:extLst>
          </p:cNvPr>
          <p:cNvSpPr/>
          <p:nvPr/>
        </p:nvSpPr>
        <p:spPr>
          <a:xfrm>
            <a:off x="7262339" y="510130"/>
            <a:ext cx="542190" cy="534865"/>
          </a:xfrm>
          <a:prstGeom prst="ellipse">
            <a:avLst/>
          </a:prstGeom>
          <a:solidFill>
            <a:srgbClr val="4472C4">
              <a:alpha val="2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ea typeface="Calibri"/>
                <a:cs typeface="Calibri"/>
              </a:rPr>
              <a:t>`</a:t>
            </a:r>
            <a:endParaRPr lang="en-US" dirty="0"/>
          </a:p>
        </p:txBody>
      </p:sp>
      <p:sp>
        <p:nvSpPr>
          <p:cNvPr id="19" name="TextBox 18">
            <a:extLst>
              <a:ext uri="{FF2B5EF4-FFF2-40B4-BE49-F238E27FC236}">
                <a16:creationId xmlns:a16="http://schemas.microsoft.com/office/drawing/2014/main" id="{B221733C-6E71-AAC9-6AA5-434C98FCE5CB}"/>
              </a:ext>
            </a:extLst>
          </p:cNvPr>
          <p:cNvSpPr txBox="1"/>
          <p:nvPr/>
        </p:nvSpPr>
        <p:spPr>
          <a:xfrm>
            <a:off x="7844194" y="-34195"/>
            <a:ext cx="274320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ID" sz="1600">
                <a:latin typeface="Campton Light"/>
              </a:rPr>
              <a:t>Regular Store</a:t>
            </a:r>
            <a:endParaRPr lang="en-US"/>
          </a:p>
        </p:txBody>
      </p:sp>
      <p:sp>
        <p:nvSpPr>
          <p:cNvPr id="20" name="TextBox 19">
            <a:extLst>
              <a:ext uri="{FF2B5EF4-FFF2-40B4-BE49-F238E27FC236}">
                <a16:creationId xmlns:a16="http://schemas.microsoft.com/office/drawing/2014/main" id="{EBCEA938-F69A-A53B-2463-5F19D36453C6}"/>
              </a:ext>
            </a:extLst>
          </p:cNvPr>
          <p:cNvSpPr txBox="1"/>
          <p:nvPr/>
        </p:nvSpPr>
        <p:spPr>
          <a:xfrm>
            <a:off x="7844194" y="625228"/>
            <a:ext cx="274320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ID" sz="1600">
                <a:latin typeface="Campton Light"/>
              </a:rPr>
              <a:t>Community Store</a:t>
            </a:r>
            <a:endParaRPr lang="en-US"/>
          </a:p>
        </p:txBody>
      </p:sp>
    </p:spTree>
    <p:extLst>
      <p:ext uri="{BB962C8B-B14F-4D97-AF65-F5344CB8AC3E}">
        <p14:creationId xmlns:p14="http://schemas.microsoft.com/office/powerpoint/2010/main" val="42893372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1727295-713A-B53D-711E-A82568D4E913}"/>
              </a:ext>
            </a:extLst>
          </p:cNvPr>
          <p:cNvSpPr/>
          <p:nvPr/>
        </p:nvSpPr>
        <p:spPr>
          <a:xfrm>
            <a:off x="0" y="0"/>
            <a:ext cx="12192000" cy="1045029"/>
          </a:xfrm>
          <a:prstGeom prst="rect">
            <a:avLst/>
          </a:prstGeom>
          <a:solidFill>
            <a:srgbClr val="00B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40F2ED-459D-CC0A-FCC2-2A33CFA9BD3E}"/>
              </a:ext>
            </a:extLst>
          </p:cNvPr>
          <p:cNvSpPr>
            <a:spLocks noGrp="1"/>
          </p:cNvSpPr>
          <p:nvPr>
            <p:ph type="title"/>
          </p:nvPr>
        </p:nvSpPr>
        <p:spPr>
          <a:xfrm>
            <a:off x="201385" y="-139645"/>
            <a:ext cx="10515600" cy="1325563"/>
          </a:xfrm>
        </p:spPr>
        <p:txBody>
          <a:bodyPr>
            <a:normAutofit/>
          </a:bodyPr>
          <a:lstStyle/>
          <a:p>
            <a:r>
              <a:rPr lang="en-US" sz="2400" b="1" dirty="0">
                <a:solidFill>
                  <a:schemeClr val="bg1"/>
                </a:solidFill>
                <a:latin typeface="Campton SemiBold"/>
                <a:cs typeface="Calibri Light"/>
              </a:rPr>
              <a:t>May Capacity Building with Community </a:t>
            </a:r>
            <a:endParaRPr lang="en-US" sz="2400" b="1" dirty="0">
              <a:solidFill>
                <a:schemeClr val="bg1"/>
              </a:solidFill>
              <a:latin typeface="Campton SemiBold"/>
            </a:endParaRPr>
          </a:p>
        </p:txBody>
      </p:sp>
      <p:pic>
        <p:nvPicPr>
          <p:cNvPr id="7" name="Picture 6" descr="A person and person sitting on a chair next to a table with containers of food&#10;&#10;Description automatically generated">
            <a:extLst>
              <a:ext uri="{FF2B5EF4-FFF2-40B4-BE49-F238E27FC236}">
                <a16:creationId xmlns:a16="http://schemas.microsoft.com/office/drawing/2014/main" id="{CEF3D423-A186-A38A-4E0C-41278AF21C3A}"/>
              </a:ext>
            </a:extLst>
          </p:cNvPr>
          <p:cNvPicPr>
            <a:picLocks noChangeAspect="1"/>
          </p:cNvPicPr>
          <p:nvPr/>
        </p:nvPicPr>
        <p:blipFill>
          <a:blip r:embed="rId2"/>
          <a:stretch>
            <a:fillRect/>
          </a:stretch>
        </p:blipFill>
        <p:spPr>
          <a:xfrm>
            <a:off x="-122286" y="1716115"/>
            <a:ext cx="4041539" cy="4114800"/>
          </a:xfrm>
          <a:prstGeom prst="rect">
            <a:avLst/>
          </a:prstGeom>
        </p:spPr>
      </p:pic>
      <p:pic>
        <p:nvPicPr>
          <p:cNvPr id="8" name="Picture 7">
            <a:extLst>
              <a:ext uri="{FF2B5EF4-FFF2-40B4-BE49-F238E27FC236}">
                <a16:creationId xmlns:a16="http://schemas.microsoft.com/office/drawing/2014/main" id="{CC07BE61-69A2-EBA1-AF89-FC17AD5512F7}"/>
              </a:ext>
            </a:extLst>
          </p:cNvPr>
          <p:cNvPicPr>
            <a:picLocks noChangeAspect="1"/>
          </p:cNvPicPr>
          <p:nvPr/>
        </p:nvPicPr>
        <p:blipFill>
          <a:blip r:embed="rId3"/>
          <a:stretch>
            <a:fillRect/>
          </a:stretch>
        </p:blipFill>
        <p:spPr>
          <a:xfrm>
            <a:off x="4018517" y="1717461"/>
            <a:ext cx="4375073" cy="4114800"/>
          </a:xfrm>
          <a:prstGeom prst="rect">
            <a:avLst/>
          </a:prstGeom>
        </p:spPr>
      </p:pic>
      <p:pic>
        <p:nvPicPr>
          <p:cNvPr id="10" name="Picture 9" descr="A screenshot of a video chat&#10;&#10;Description automatically generated">
            <a:extLst>
              <a:ext uri="{FF2B5EF4-FFF2-40B4-BE49-F238E27FC236}">
                <a16:creationId xmlns:a16="http://schemas.microsoft.com/office/drawing/2014/main" id="{0A50DEFB-2986-80AE-6E29-C767EDAADA96}"/>
              </a:ext>
            </a:extLst>
          </p:cNvPr>
          <p:cNvPicPr>
            <a:picLocks noChangeAspect="1"/>
          </p:cNvPicPr>
          <p:nvPr/>
        </p:nvPicPr>
        <p:blipFill>
          <a:blip r:embed="rId4"/>
          <a:stretch>
            <a:fillRect/>
          </a:stretch>
        </p:blipFill>
        <p:spPr>
          <a:xfrm>
            <a:off x="8511534" y="1715367"/>
            <a:ext cx="3826690" cy="4114800"/>
          </a:xfrm>
          <a:prstGeom prst="rect">
            <a:avLst/>
          </a:prstGeom>
        </p:spPr>
      </p:pic>
      <p:sp>
        <p:nvSpPr>
          <p:cNvPr id="13" name="TextBox 12">
            <a:extLst>
              <a:ext uri="{FF2B5EF4-FFF2-40B4-BE49-F238E27FC236}">
                <a16:creationId xmlns:a16="http://schemas.microsoft.com/office/drawing/2014/main" id="{E5AA24FC-B908-23AC-550A-4543F68B3F03}"/>
              </a:ext>
            </a:extLst>
          </p:cNvPr>
          <p:cNvSpPr txBox="1"/>
          <p:nvPr/>
        </p:nvSpPr>
        <p:spPr>
          <a:xfrm>
            <a:off x="201385" y="6028592"/>
            <a:ext cx="3545795"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ID" sz="1100" dirty="0">
                <a:latin typeface="Campton Light"/>
              </a:rPr>
              <a:t>Capacity building by sharing session with the two stores and their </a:t>
            </a:r>
            <a:r>
              <a:rPr lang="en-ID" sz="1100" dirty="0" err="1">
                <a:latin typeface="Campton Light"/>
              </a:rPr>
              <a:t>neighbors</a:t>
            </a:r>
            <a:r>
              <a:rPr lang="en-ID" sz="1100" dirty="0">
                <a:latin typeface="Campton Light"/>
              </a:rPr>
              <a:t> by our team, Amar</a:t>
            </a:r>
            <a:endParaRPr lang="en-US" sz="1100" dirty="0"/>
          </a:p>
        </p:txBody>
      </p:sp>
      <p:sp>
        <p:nvSpPr>
          <p:cNvPr id="14" name="TextBox 13">
            <a:extLst>
              <a:ext uri="{FF2B5EF4-FFF2-40B4-BE49-F238E27FC236}">
                <a16:creationId xmlns:a16="http://schemas.microsoft.com/office/drawing/2014/main" id="{A29F227E-AF33-A7D6-F82E-30110A8FB923}"/>
              </a:ext>
            </a:extLst>
          </p:cNvPr>
          <p:cNvSpPr txBox="1"/>
          <p:nvPr/>
        </p:nvSpPr>
        <p:spPr>
          <a:xfrm>
            <a:off x="8511534" y="6028592"/>
            <a:ext cx="3545796"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ID" sz="1100" dirty="0">
                <a:latin typeface="Campton Light"/>
              </a:rPr>
              <a:t>We have merchant group for support and information sharing! </a:t>
            </a:r>
            <a:endParaRPr lang="en-US" sz="1100" dirty="0"/>
          </a:p>
        </p:txBody>
      </p:sp>
    </p:spTree>
    <p:extLst>
      <p:ext uri="{BB962C8B-B14F-4D97-AF65-F5344CB8AC3E}">
        <p14:creationId xmlns:p14="http://schemas.microsoft.com/office/powerpoint/2010/main" val="2294806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1727295-713A-B53D-711E-A82568D4E913}"/>
              </a:ext>
            </a:extLst>
          </p:cNvPr>
          <p:cNvSpPr/>
          <p:nvPr/>
        </p:nvSpPr>
        <p:spPr>
          <a:xfrm>
            <a:off x="0" y="0"/>
            <a:ext cx="12192000" cy="1045029"/>
          </a:xfrm>
          <a:prstGeom prst="rect">
            <a:avLst/>
          </a:prstGeom>
          <a:solidFill>
            <a:srgbClr val="00B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40F2ED-459D-CC0A-FCC2-2A33CFA9BD3E}"/>
              </a:ext>
            </a:extLst>
          </p:cNvPr>
          <p:cNvSpPr>
            <a:spLocks noGrp="1"/>
          </p:cNvSpPr>
          <p:nvPr>
            <p:ph type="title"/>
          </p:nvPr>
        </p:nvSpPr>
        <p:spPr>
          <a:xfrm>
            <a:off x="201385" y="-139645"/>
            <a:ext cx="10515600" cy="1325563"/>
          </a:xfrm>
        </p:spPr>
        <p:txBody>
          <a:bodyPr>
            <a:normAutofit/>
          </a:bodyPr>
          <a:lstStyle/>
          <a:p>
            <a:r>
              <a:rPr lang="en-US" sz="2400" b="1" dirty="0">
                <a:solidFill>
                  <a:schemeClr val="bg1"/>
                </a:solidFill>
                <a:latin typeface="Campton SemiBold"/>
              </a:rPr>
              <a:t>See you next time! Remarks in Pausing Pilot</a:t>
            </a:r>
          </a:p>
        </p:txBody>
      </p:sp>
      <p:pic>
        <p:nvPicPr>
          <p:cNvPr id="9" name="Picture 8" descr="Two women holding a certificate&#10;&#10;Description automatically generated">
            <a:extLst>
              <a:ext uri="{FF2B5EF4-FFF2-40B4-BE49-F238E27FC236}">
                <a16:creationId xmlns:a16="http://schemas.microsoft.com/office/drawing/2014/main" id="{F27A3B73-6442-A5BF-19D9-CC04BE0FD3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71913" y="0"/>
            <a:ext cx="2511266" cy="1834715"/>
          </a:xfrm>
          <a:prstGeom prst="rect">
            <a:avLst/>
          </a:prstGeom>
        </p:spPr>
      </p:pic>
      <p:pic>
        <p:nvPicPr>
          <p:cNvPr id="22" name="Picture 21" descr="A person holding a framed certificate&#10;&#10;Description automatically generated">
            <a:extLst>
              <a:ext uri="{FF2B5EF4-FFF2-40B4-BE49-F238E27FC236}">
                <a16:creationId xmlns:a16="http://schemas.microsoft.com/office/drawing/2014/main" id="{20682897-40DD-62A6-681F-DC3DE16306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48262" y="-870"/>
            <a:ext cx="2074914" cy="1834715"/>
          </a:xfrm>
          <a:prstGeom prst="rect">
            <a:avLst/>
          </a:prstGeom>
        </p:spPr>
      </p:pic>
      <p:pic>
        <p:nvPicPr>
          <p:cNvPr id="24" name="Picture 23" descr="A person holding a certificate&#10;&#10;Description automatically generated">
            <a:extLst>
              <a:ext uri="{FF2B5EF4-FFF2-40B4-BE49-F238E27FC236}">
                <a16:creationId xmlns:a16="http://schemas.microsoft.com/office/drawing/2014/main" id="{81B2535A-6578-7F2B-A13E-B882415501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71913" y="1924256"/>
            <a:ext cx="2225900" cy="1834715"/>
          </a:xfrm>
          <a:prstGeom prst="rect">
            <a:avLst/>
          </a:prstGeom>
        </p:spPr>
      </p:pic>
      <p:pic>
        <p:nvPicPr>
          <p:cNvPr id="26" name="Picture 25" descr="A person holding a box in a store&#10;&#10;Description automatically generated">
            <a:extLst>
              <a:ext uri="{FF2B5EF4-FFF2-40B4-BE49-F238E27FC236}">
                <a16:creationId xmlns:a16="http://schemas.microsoft.com/office/drawing/2014/main" id="{B62D7C30-755E-0A65-19C6-214D072434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08135" y="1830517"/>
            <a:ext cx="1786805" cy="2124053"/>
          </a:xfrm>
          <a:prstGeom prst="rect">
            <a:avLst/>
          </a:prstGeom>
        </p:spPr>
      </p:pic>
      <p:pic>
        <p:nvPicPr>
          <p:cNvPr id="28" name="Picture 27" descr="Two women holding a certificate&#10;&#10;Description automatically generated">
            <a:extLst>
              <a:ext uri="{FF2B5EF4-FFF2-40B4-BE49-F238E27FC236}">
                <a16:creationId xmlns:a16="http://schemas.microsoft.com/office/drawing/2014/main" id="{3375B3E3-C87E-4C56-8CBA-A09A65D0B32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71913" y="3848512"/>
            <a:ext cx="2821472" cy="2167798"/>
          </a:xfrm>
          <a:prstGeom prst="rect">
            <a:avLst/>
          </a:prstGeom>
        </p:spPr>
      </p:pic>
      <p:sp>
        <p:nvSpPr>
          <p:cNvPr id="29" name="TextBox 28">
            <a:extLst>
              <a:ext uri="{FF2B5EF4-FFF2-40B4-BE49-F238E27FC236}">
                <a16:creationId xmlns:a16="http://schemas.microsoft.com/office/drawing/2014/main" id="{9E9D985C-238B-B096-4F92-755A10D3EF82}"/>
              </a:ext>
            </a:extLst>
          </p:cNvPr>
          <p:cNvSpPr txBox="1"/>
          <p:nvPr/>
        </p:nvSpPr>
        <p:spPr>
          <a:xfrm>
            <a:off x="847051" y="1321246"/>
            <a:ext cx="4048313" cy="1277273"/>
          </a:xfrm>
          <a:prstGeom prst="rect">
            <a:avLst/>
          </a:prstGeom>
          <a:noFill/>
        </p:spPr>
        <p:txBody>
          <a:bodyPr wrap="square" lIns="91440" tIns="45720" rIns="91440" bIns="45720" anchor="t">
            <a:spAutoFit/>
          </a:bodyPr>
          <a:lstStyle/>
          <a:p>
            <a:pPr algn="just"/>
            <a:r>
              <a:rPr lang="en-ID" sz="1100" b="1" dirty="0">
                <a:latin typeface="Campton SemiBold"/>
              </a:rPr>
              <a:t>We are so grateful for the opportunity for working with these amazing merchants, our hands-on changemakers. </a:t>
            </a:r>
          </a:p>
          <a:p>
            <a:pPr algn="just"/>
            <a:endParaRPr lang="en-ID" sz="1100" b="1" dirty="0">
              <a:latin typeface="Campton SemiBold"/>
            </a:endParaRPr>
          </a:p>
          <a:p>
            <a:pPr algn="just"/>
            <a:r>
              <a:rPr lang="en-ID" sz="1100" b="1" dirty="0">
                <a:latin typeface="Campton SemiBold"/>
              </a:rPr>
              <a:t>80% of our merchants said that they’re really happy with the collaboration, look forward for continuation and really happy with our team. </a:t>
            </a:r>
          </a:p>
          <a:p>
            <a:pPr algn="just"/>
            <a:endParaRPr lang="en-ID" sz="1100" b="1" dirty="0">
              <a:latin typeface="Campton SemiBold"/>
            </a:endParaRPr>
          </a:p>
        </p:txBody>
      </p:sp>
      <p:sp>
        <p:nvSpPr>
          <p:cNvPr id="31" name="TextBox 30">
            <a:extLst>
              <a:ext uri="{FF2B5EF4-FFF2-40B4-BE49-F238E27FC236}">
                <a16:creationId xmlns:a16="http://schemas.microsoft.com/office/drawing/2014/main" id="{E3C10604-A4C3-6ACE-8BF0-8C0228163606}"/>
              </a:ext>
            </a:extLst>
          </p:cNvPr>
          <p:cNvSpPr txBox="1"/>
          <p:nvPr/>
        </p:nvSpPr>
        <p:spPr>
          <a:xfrm>
            <a:off x="847051" y="3518887"/>
            <a:ext cx="3960631" cy="938719"/>
          </a:xfrm>
          <a:prstGeom prst="rect">
            <a:avLst/>
          </a:prstGeom>
          <a:noFill/>
        </p:spPr>
        <p:txBody>
          <a:bodyPr wrap="square">
            <a:spAutoFit/>
          </a:bodyPr>
          <a:lstStyle/>
          <a:p>
            <a:pPr algn="just"/>
            <a:r>
              <a:rPr lang="en-ID" sz="1100">
                <a:latin typeface="Campton Book" panose="020B0004020102020203" pitchFamily="34" charset="0"/>
              </a:rPr>
              <a:t>The 16% </a:t>
            </a:r>
            <a:r>
              <a:rPr lang="en-ID" sz="1100" dirty="0">
                <a:latin typeface="Campton Book" panose="020B0004020102020203" pitchFamily="34" charset="0"/>
              </a:rPr>
              <a:t>not wanting continue because of the idea, they love the environmental aspect and love working with our team, is just because of the demographic of their buyer of very low demographic consumer. (</a:t>
            </a:r>
            <a:r>
              <a:rPr lang="en-ID" sz="1100" dirty="0" err="1">
                <a:latin typeface="Campton Book" panose="020B0004020102020203" pitchFamily="34" charset="0"/>
              </a:rPr>
              <a:t>Liliek</a:t>
            </a:r>
            <a:r>
              <a:rPr lang="en-ID" sz="1100" dirty="0">
                <a:latin typeface="Campton Book" panose="020B0004020102020203" pitchFamily="34" charset="0"/>
              </a:rPr>
              <a:t> + </a:t>
            </a:r>
            <a:r>
              <a:rPr lang="en-ID" sz="1100" dirty="0" err="1">
                <a:latin typeface="Campton Book" panose="020B0004020102020203" pitchFamily="34" charset="0"/>
              </a:rPr>
              <a:t>Suryo</a:t>
            </a:r>
            <a:r>
              <a:rPr lang="en-ID" sz="1100" dirty="0">
                <a:latin typeface="Campton Book" panose="020B0004020102020203" pitchFamily="34" charset="0"/>
              </a:rPr>
              <a:t>) </a:t>
            </a:r>
          </a:p>
        </p:txBody>
      </p:sp>
      <p:sp>
        <p:nvSpPr>
          <p:cNvPr id="32" name="TextBox 31">
            <a:extLst>
              <a:ext uri="{FF2B5EF4-FFF2-40B4-BE49-F238E27FC236}">
                <a16:creationId xmlns:a16="http://schemas.microsoft.com/office/drawing/2014/main" id="{325A198F-9756-F79A-1D1C-BB34188152F5}"/>
              </a:ext>
            </a:extLst>
          </p:cNvPr>
          <p:cNvSpPr txBox="1"/>
          <p:nvPr/>
        </p:nvSpPr>
        <p:spPr>
          <a:xfrm>
            <a:off x="847051" y="4540992"/>
            <a:ext cx="3683283" cy="1954381"/>
          </a:xfrm>
          <a:prstGeom prst="rect">
            <a:avLst/>
          </a:prstGeom>
          <a:noFill/>
        </p:spPr>
        <p:txBody>
          <a:bodyPr wrap="square" lIns="91440" tIns="45720" rIns="91440" bIns="45720" anchor="t">
            <a:spAutoFit/>
          </a:bodyPr>
          <a:lstStyle/>
          <a:p>
            <a:r>
              <a:rPr lang="en-ID" sz="1100" dirty="0">
                <a:latin typeface="Campton SemiBold"/>
              </a:rPr>
              <a:t>NEXT STEP </a:t>
            </a:r>
          </a:p>
          <a:p>
            <a:endParaRPr lang="en-ID" sz="1100" dirty="0">
              <a:latin typeface="Campton SemiBold"/>
            </a:endParaRPr>
          </a:p>
          <a:p>
            <a:r>
              <a:rPr lang="en-ID" sz="1100" dirty="0">
                <a:latin typeface="Campton Book" panose="020B0004020102020203" pitchFamily="34" charset="0"/>
              </a:rPr>
              <a:t>We wait for our funding, and our packages are stored at the PISCES office..</a:t>
            </a:r>
          </a:p>
          <a:p>
            <a:endParaRPr lang="en-ID" sz="1100" dirty="0">
              <a:latin typeface="Campton Book" panose="020B0004020102020203" pitchFamily="34" charset="0"/>
            </a:endParaRPr>
          </a:p>
          <a:p>
            <a:r>
              <a:rPr lang="en-ID" sz="1100" dirty="0">
                <a:latin typeface="Campton Book" panose="020B0004020102020203" pitchFamily="34" charset="0"/>
              </a:rPr>
              <a:t>and in meanwhile, </a:t>
            </a:r>
            <a:r>
              <a:rPr lang="en-ID" sz="1100" dirty="0" err="1">
                <a:latin typeface="Campton Book" panose="020B0004020102020203" pitchFamily="34" charset="0"/>
              </a:rPr>
              <a:t>Systemiq</a:t>
            </a:r>
            <a:r>
              <a:rPr lang="en-ID" sz="1100" dirty="0">
                <a:latin typeface="Campton Book" panose="020B0004020102020203" pitchFamily="34" charset="0"/>
              </a:rPr>
              <a:t> offer to collaborate once September is ready, to integrate with their BUMDES, PKK, and </a:t>
            </a:r>
            <a:r>
              <a:rPr lang="en-ID" sz="1100" dirty="0" err="1">
                <a:latin typeface="Campton Book" panose="020B0004020102020203" pitchFamily="34" charset="0"/>
              </a:rPr>
              <a:t>Desa</a:t>
            </a:r>
            <a:r>
              <a:rPr lang="en-ID" sz="1100" dirty="0">
                <a:latin typeface="Campton Book" panose="020B0004020102020203" pitchFamily="34" charset="0"/>
              </a:rPr>
              <a:t> Capacity building Activities. Engaging with this </a:t>
            </a:r>
            <a:r>
              <a:rPr lang="en-ID" sz="1100" dirty="0" err="1">
                <a:latin typeface="Campton Book" panose="020B0004020102020203" pitchFamily="34" charset="0"/>
              </a:rPr>
              <a:t>Desa</a:t>
            </a:r>
            <a:r>
              <a:rPr lang="en-ID" sz="1100" dirty="0">
                <a:latin typeface="Campton Book" panose="020B0004020102020203" pitchFamily="34" charset="0"/>
              </a:rPr>
              <a:t> institutions will be a key as community merchant is very occupied with their work (busy). </a:t>
            </a:r>
          </a:p>
        </p:txBody>
      </p:sp>
      <p:pic>
        <p:nvPicPr>
          <p:cNvPr id="3" name="Picture 2" descr="A group of people holding certificates&#10;&#10;Description automatically generated">
            <a:extLst>
              <a:ext uri="{FF2B5EF4-FFF2-40B4-BE49-F238E27FC236}">
                <a16:creationId xmlns:a16="http://schemas.microsoft.com/office/drawing/2014/main" id="{981FA796-4F6A-A00E-F099-D29106E99FF0}"/>
              </a:ext>
            </a:extLst>
          </p:cNvPr>
          <p:cNvPicPr>
            <a:picLocks noChangeAspect="1"/>
          </p:cNvPicPr>
          <p:nvPr/>
        </p:nvPicPr>
        <p:blipFill>
          <a:blip r:embed="rId7"/>
          <a:stretch>
            <a:fillRect/>
          </a:stretch>
        </p:blipFill>
        <p:spPr>
          <a:xfrm>
            <a:off x="6979394" y="4219312"/>
            <a:ext cx="2520592" cy="2276061"/>
          </a:xfrm>
          <a:prstGeom prst="rect">
            <a:avLst/>
          </a:prstGeom>
        </p:spPr>
      </p:pic>
      <p:pic>
        <p:nvPicPr>
          <p:cNvPr id="5" name="Picture 4" descr="A screenshot of a message&#10;&#10;Description automatically generated">
            <a:extLst>
              <a:ext uri="{FF2B5EF4-FFF2-40B4-BE49-F238E27FC236}">
                <a16:creationId xmlns:a16="http://schemas.microsoft.com/office/drawing/2014/main" id="{4EF6A383-70F9-E349-B307-C31566653F84}"/>
              </a:ext>
            </a:extLst>
          </p:cNvPr>
          <p:cNvPicPr>
            <a:picLocks noChangeAspect="1"/>
          </p:cNvPicPr>
          <p:nvPr/>
        </p:nvPicPr>
        <p:blipFill>
          <a:blip r:embed="rId8"/>
          <a:stretch>
            <a:fillRect/>
          </a:stretch>
        </p:blipFill>
        <p:spPr>
          <a:xfrm>
            <a:off x="5981550" y="2988042"/>
            <a:ext cx="3445565" cy="971521"/>
          </a:xfrm>
          <a:prstGeom prst="rect">
            <a:avLst/>
          </a:prstGeom>
        </p:spPr>
      </p:pic>
      <p:sp>
        <p:nvSpPr>
          <p:cNvPr id="6" name="TextBox 5">
            <a:extLst>
              <a:ext uri="{FF2B5EF4-FFF2-40B4-BE49-F238E27FC236}">
                <a16:creationId xmlns:a16="http://schemas.microsoft.com/office/drawing/2014/main" id="{98DD69F8-CCCA-8F09-EE56-84A2E1B72A47}"/>
              </a:ext>
            </a:extLst>
          </p:cNvPr>
          <p:cNvSpPr txBox="1"/>
          <p:nvPr/>
        </p:nvSpPr>
        <p:spPr>
          <a:xfrm>
            <a:off x="5714999" y="3957204"/>
            <a:ext cx="399010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000000"/>
                </a:solidFill>
                <a:highlight>
                  <a:srgbClr val="01B6CC"/>
                </a:highlight>
                <a:latin typeface="Campton Light"/>
                <a:cs typeface="Calibri"/>
              </a:rPr>
              <a:t>"Once there's new program, we're happy to resell again. Thanks for the trust" </a:t>
            </a:r>
          </a:p>
        </p:txBody>
      </p:sp>
      <p:sp>
        <p:nvSpPr>
          <p:cNvPr id="7" name="TextBox 6">
            <a:extLst>
              <a:ext uri="{FF2B5EF4-FFF2-40B4-BE49-F238E27FC236}">
                <a16:creationId xmlns:a16="http://schemas.microsoft.com/office/drawing/2014/main" id="{38B37FAB-6F94-312B-D142-597DC67E9D1F}"/>
              </a:ext>
            </a:extLst>
          </p:cNvPr>
          <p:cNvSpPr txBox="1"/>
          <p:nvPr/>
        </p:nvSpPr>
        <p:spPr>
          <a:xfrm>
            <a:off x="847051" y="2517538"/>
            <a:ext cx="4198626" cy="938719"/>
          </a:xfrm>
          <a:prstGeom prst="rect">
            <a:avLst/>
          </a:prstGeom>
          <a:noFill/>
        </p:spPr>
        <p:txBody>
          <a:bodyPr wrap="square" lIns="91440" tIns="45720" rIns="91440" bIns="45720" anchor="t">
            <a:spAutoFit/>
          </a:bodyPr>
          <a:lstStyle/>
          <a:p>
            <a:r>
              <a:rPr lang="en-ID" sz="1100" dirty="0">
                <a:highlight>
                  <a:srgbClr val="A9E3E5"/>
                </a:highlight>
                <a:latin typeface="Campton SemiBold"/>
              </a:rPr>
              <a:t>Our approach is organic-engagement where we haven’t done big, extensive marketing due to budget constraints – but from here we see demand even for when the approach is organic. </a:t>
            </a:r>
            <a:r>
              <a:rPr lang="en-ID" sz="1100" u="sng" dirty="0">
                <a:highlight>
                  <a:srgbClr val="A9E3E5"/>
                </a:highlight>
                <a:latin typeface="Campton SemiBold"/>
              </a:rPr>
              <a:t>Our marketer Amar is very close to our merchants! </a:t>
            </a:r>
          </a:p>
        </p:txBody>
      </p:sp>
    </p:spTree>
    <p:extLst>
      <p:ext uri="{BB962C8B-B14F-4D97-AF65-F5344CB8AC3E}">
        <p14:creationId xmlns:p14="http://schemas.microsoft.com/office/powerpoint/2010/main" val="188079460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123A5BBB580444F98DFCFC2276AAD9C" ma:contentTypeVersion="18" ma:contentTypeDescription="Een nieuw document maken." ma:contentTypeScope="" ma:versionID="a216278c0c59f7de4b0acd875f056e93">
  <xsd:schema xmlns:xsd="http://www.w3.org/2001/XMLSchema" xmlns:xs="http://www.w3.org/2001/XMLSchema" xmlns:p="http://schemas.microsoft.com/office/2006/metadata/properties" xmlns:ns2="f3836cfe-f593-456d-9566-6b38ae7017bf" xmlns:ns3="deeab52c-e8f0-4f4c-8882-cc9655db83f2" targetNamespace="http://schemas.microsoft.com/office/2006/metadata/properties" ma:root="true" ma:fieldsID="7ef618b08b4a75c9c8796052b826eccb" ns2:_="" ns3:_="">
    <xsd:import namespace="f3836cfe-f593-456d-9566-6b38ae7017bf"/>
    <xsd:import namespace="deeab52c-e8f0-4f4c-8882-cc9655db83f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AutoKeyPoints" minOccurs="0"/>
                <xsd:element ref="ns2:MediaServiceKeyPoints" minOccurs="0"/>
                <xsd:element ref="ns2:lcf76f155ced4ddcb4097134ff3c332f" minOccurs="0"/>
                <xsd:element ref="ns3:TaxCatchAll" minOccurs="0"/>
                <xsd:element ref="ns2:MediaLengthInSeconds"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836cfe-f593-456d-9566-6b38ae7017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Afbeeldingtags" ma:readOnly="false" ma:fieldId="{5cf76f15-5ced-4ddc-b409-7134ff3c332f}" ma:taxonomyMulti="true" ma:sspId="bb1a9c2c-7be2-4e42-9822-f6f54655cdc6" ma:termSetId="09814cd3-568e-fe90-9814-8d621ff8fb84" ma:anchorId="fba54fb3-c3e1-fe81-a776-ca4b69148c4d" ma:open="true" ma:isKeyword="false">
      <xsd:complexType>
        <xsd:sequence>
          <xsd:element ref="pc:Terms" minOccurs="0" maxOccurs="1"/>
        </xsd:sequence>
      </xsd:complexType>
    </xsd:element>
    <xsd:element name="MediaLengthInSeconds" ma:index="22" nillable="true" ma:displayName="MediaLengthInSeconds" ma:hidden="true" ma:internalName="MediaLengthInSeconds" ma:readOnly="true">
      <xsd:simpleType>
        <xsd:restriction base="dms:Unknown"/>
      </xsd:simple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eeab52c-e8f0-4f4c-8882-cc9655db83f2" elementFormDefault="qualified">
    <xsd:import namespace="http://schemas.microsoft.com/office/2006/documentManagement/types"/>
    <xsd:import namespace="http://schemas.microsoft.com/office/infopath/2007/PartnerControls"/>
    <xsd:element name="SharedWithUsers" ma:index="14"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Gedeeld met details" ma:internalName="SharedWithDetails" ma:readOnly="true">
      <xsd:simpleType>
        <xsd:restriction base="dms:Note">
          <xsd:maxLength value="255"/>
        </xsd:restriction>
      </xsd:simpleType>
    </xsd:element>
    <xsd:element name="TaxCatchAll" ma:index="21" nillable="true" ma:displayName="Taxonomy Catch All Column" ma:hidden="true" ma:list="{010a650a-6dda-459e-b3d1-c7da134cf756}" ma:internalName="TaxCatchAll" ma:showField="CatchAllData" ma:web="deeab52c-e8f0-4f4c-8882-cc9655db83f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eeab52c-e8f0-4f4c-8882-cc9655db83f2" xsi:nil="true"/>
    <lcf76f155ced4ddcb4097134ff3c332f xmlns="f3836cfe-f593-456d-9566-6b38ae7017bf">
      <Terms xmlns="http://schemas.microsoft.com/office/infopath/2007/PartnerControls"/>
    </lcf76f155ced4ddcb4097134ff3c332f>
    <SharedWithUsers xmlns="deeab52c-e8f0-4f4c-8882-cc9655db83f2">
      <UserInfo>
        <DisplayName>Firda Istania</DisplayName>
        <AccountId>14</AccountId>
        <AccountType/>
      </UserInfo>
      <UserInfo>
        <DisplayName>Darina Maulana</DisplayName>
        <AccountId>22</AccountId>
        <AccountType/>
      </UserInfo>
      <UserInfo>
        <DisplayName>Eline Leising</DisplayName>
        <AccountId>145</AccountId>
        <AccountType/>
      </UserInfo>
    </SharedWithUsers>
  </documentManagement>
</p:properties>
</file>

<file path=customXml/itemProps1.xml><?xml version="1.0" encoding="utf-8"?>
<ds:datastoreItem xmlns:ds="http://schemas.openxmlformats.org/officeDocument/2006/customXml" ds:itemID="{FE9231CB-DF14-418E-8FA2-139A029E52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3836cfe-f593-456d-9566-6b38ae7017bf"/>
    <ds:schemaRef ds:uri="deeab52c-e8f0-4f4c-8882-cc9655db83f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E22CADB-A536-4E79-80E4-A9F689A04B28}">
  <ds:schemaRefs>
    <ds:schemaRef ds:uri="http://schemas.microsoft.com/sharepoint/v3/contenttype/forms"/>
  </ds:schemaRefs>
</ds:datastoreItem>
</file>

<file path=customXml/itemProps3.xml><?xml version="1.0" encoding="utf-8"?>
<ds:datastoreItem xmlns:ds="http://schemas.openxmlformats.org/officeDocument/2006/customXml" ds:itemID="{8B372ABC-7011-4C48-BD62-A8D78AC03C3D}">
  <ds:schemaRefs>
    <ds:schemaRef ds:uri="http://schemas.openxmlformats.org/package/2006/metadata/core-properties"/>
    <ds:schemaRef ds:uri="deeab52c-e8f0-4f4c-8882-cc9655db83f2"/>
    <ds:schemaRef ds:uri="http://purl.org/dc/terms/"/>
    <ds:schemaRef ds:uri="http://www.w3.org/XML/1998/namespace"/>
    <ds:schemaRef ds:uri="http://schemas.microsoft.com/office/2006/documentManagement/types"/>
    <ds:schemaRef ds:uri="http://purl.org/dc/elements/1.1/"/>
    <ds:schemaRef ds:uri="http://purl.org/dc/dcmitype/"/>
    <ds:schemaRef ds:uri="http://schemas.microsoft.com/office/infopath/2007/PartnerControls"/>
    <ds:schemaRef ds:uri="f3836cfe-f593-456d-9566-6b38ae7017bf"/>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81</TotalTime>
  <Words>2228</Words>
  <Application>Microsoft Office PowerPoint</Application>
  <PresentationFormat>Widescreen</PresentationFormat>
  <Paragraphs>191</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PISCES Initial Reuse Pilot Pilot Final Report </vt:lpstr>
      <vt:lpstr>Overview </vt:lpstr>
      <vt:lpstr>Introduction</vt:lpstr>
      <vt:lpstr>Overview of scoping questions  </vt:lpstr>
      <vt:lpstr>Products to include in the pilot</vt:lpstr>
      <vt:lpstr>Demography, pilot location, communities: initial scoping</vt:lpstr>
      <vt:lpstr>Final Pilot Location Overview </vt:lpstr>
      <vt:lpstr>Consumer Behaviour</vt:lpstr>
      <vt:lpstr>Consumer Behavior in numbers: Sales</vt:lpstr>
      <vt:lpstr>Logistics</vt:lpstr>
      <vt:lpstr>Conclusion and learnings</vt:lpstr>
      <vt:lpstr>May Capacity Building with Community </vt:lpstr>
      <vt:lpstr>See you next time! Remarks in Pausing Pilot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Elise Lippens</cp:lastModifiedBy>
  <cp:revision>4</cp:revision>
  <dcterms:created xsi:type="dcterms:W3CDTF">2024-01-11T10:37:20Z</dcterms:created>
  <dcterms:modified xsi:type="dcterms:W3CDTF">2024-11-12T14:45:16Z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0x010100D123A5BBB580444F98DFCFC2276AAD9C</vt:lpwstr>
  </property>
  <property fmtid="{D5CDD505-2E9C-101B-9397-08002B2CF9AE}" pid="3" name="MediaServiceImageTags">
    <vt:lpwstr/>
  </property>
</Properties>
</file>